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27"/>
  </p:notesMasterIdLst>
  <p:sldIdLst>
    <p:sldId id="309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4" r:id="rId13"/>
    <p:sldId id="295" r:id="rId14"/>
    <p:sldId id="306" r:id="rId15"/>
    <p:sldId id="296" r:id="rId16"/>
    <p:sldId id="297" r:id="rId17"/>
    <p:sldId id="299" r:id="rId18"/>
    <p:sldId id="300" r:id="rId19"/>
    <p:sldId id="303" r:id="rId20"/>
    <p:sldId id="301" r:id="rId21"/>
    <p:sldId id="304" r:id="rId22"/>
    <p:sldId id="305" r:id="rId23"/>
    <p:sldId id="307" r:id="rId24"/>
    <p:sldId id="308" r:id="rId25"/>
    <p:sldId id="293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EC800"/>
    <a:srgbClr val="FFBB00"/>
    <a:srgbClr val="FFD744"/>
    <a:srgbClr val="FEC80A"/>
    <a:srgbClr val="FFD745"/>
    <a:srgbClr val="FECA25"/>
    <a:srgbClr val="FDC415"/>
    <a:srgbClr val="FFC001"/>
    <a:srgbClr val="FEBA0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984" autoAdjust="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11C77-C679-4DD7-8415-F021013EA23B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4D0EA-8F2F-4859-9AD8-1E1296D50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79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D0EA-8F2F-4859-9AD8-1E1296D5004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42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F5D03-F95F-41AD-AD57-05C8985E7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0515600" cy="725080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正方形/長方形 1">
            <a:extLst>
              <a:ext uri="{FF2B5EF4-FFF2-40B4-BE49-F238E27FC236}">
                <a16:creationId xmlns:a16="http://schemas.microsoft.com/office/drawing/2014/main" id="{84307A94-A77C-4871-B9AB-2248F63DC5C3}"/>
              </a:ext>
            </a:extLst>
          </p:cNvPr>
          <p:cNvSpPr/>
          <p:nvPr userDrawn="1"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線コネクタ 4">
            <a:extLst>
              <a:ext uri="{FF2B5EF4-FFF2-40B4-BE49-F238E27FC236}">
                <a16:creationId xmlns:a16="http://schemas.microsoft.com/office/drawing/2014/main" id="{30DD6076-567A-46B8-8446-8E3CC09A7881}"/>
              </a:ext>
            </a:extLst>
          </p:cNvPr>
          <p:cNvCxnSpPr/>
          <p:nvPr userDrawn="1"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グループ化 8">
            <a:extLst>
              <a:ext uri="{FF2B5EF4-FFF2-40B4-BE49-F238E27FC236}">
                <a16:creationId xmlns:a16="http://schemas.microsoft.com/office/drawing/2014/main" id="{A8D6324F-17B2-46A4-8A84-029D9C470D6C}"/>
              </a:ext>
            </a:extLst>
          </p:cNvPr>
          <p:cNvGrpSpPr/>
          <p:nvPr userDrawn="1"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9" name="山形 6">
              <a:extLst>
                <a:ext uri="{FF2B5EF4-FFF2-40B4-BE49-F238E27FC236}">
                  <a16:creationId xmlns:a16="http://schemas.microsoft.com/office/drawing/2014/main" id="{C5D7270B-B8F3-4733-A1D6-9DD6AADA9B44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山形 7">
              <a:extLst>
                <a:ext uri="{FF2B5EF4-FFF2-40B4-BE49-F238E27FC236}">
                  <a16:creationId xmlns:a16="http://schemas.microsoft.com/office/drawing/2014/main" id="{AF08BCFE-C062-43E2-A8EF-ED5374B5B79F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直角三角形 4">
            <a:extLst>
              <a:ext uri="{FF2B5EF4-FFF2-40B4-BE49-F238E27FC236}">
                <a16:creationId xmlns:a16="http://schemas.microsoft.com/office/drawing/2014/main" id="{EC19C5FD-97C0-440A-9A58-3E232D11E6F7}"/>
              </a:ext>
            </a:extLst>
          </p:cNvPr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89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54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7ACA9F-D1E7-45E9-9515-FA2CEC7F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CBF9D7-89B8-4987-859E-B0FC80013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BA4043-DEF1-4BD2-A396-274E53DF3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16A71-89B3-4D1E-B420-7BCD0884C080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06CAD-C5E7-4D5E-B0C2-5AE797A85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14B04-130D-4F49-8029-8BDB5858EF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CB574-A4A8-4E77-A1D3-B2611E4BD3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22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MLab/InEditor.git" TargetMode="External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127.0.0.1:808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STEMLab/InFactory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127.0.0.1:3000" TargetMode="External"/><Relationship Id="rId2" Type="http://schemas.openxmlformats.org/officeDocument/2006/relationships/hyperlink" Target="https://github.com/STEMLab/InViewe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5E68311-9070-4326-8792-61F8009F9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47" y="0"/>
            <a:ext cx="12233448" cy="6858000"/>
          </a:xfrm>
          <a:prstGeom prst="rect">
            <a:avLst/>
          </a:prstGeom>
        </p:spPr>
      </p:pic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C244A759-558E-4E66-A711-0B3691CD6449}"/>
              </a:ext>
            </a:extLst>
          </p:cNvPr>
          <p:cNvSpPr/>
          <p:nvPr/>
        </p:nvSpPr>
        <p:spPr>
          <a:xfrm>
            <a:off x="-41447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DB4FF18D-C2C6-4233-A058-943608B742BB}"/>
              </a:ext>
            </a:extLst>
          </p:cNvPr>
          <p:cNvSpPr/>
          <p:nvPr/>
        </p:nvSpPr>
        <p:spPr>
          <a:xfrm>
            <a:off x="1573351" y="1556295"/>
            <a:ext cx="3077469" cy="3077469"/>
          </a:xfrm>
          <a:custGeom>
            <a:avLst/>
            <a:gdLst>
              <a:gd name="connsiteX0" fmla="*/ 0 w 3077469"/>
              <a:gd name="connsiteY0" fmla="*/ 0 h 3077469"/>
              <a:gd name="connsiteX1" fmla="*/ 3077469 w 3077469"/>
              <a:gd name="connsiteY1" fmla="*/ 0 h 3077469"/>
              <a:gd name="connsiteX2" fmla="*/ 3077469 w 3077469"/>
              <a:gd name="connsiteY2" fmla="*/ 807898 h 3077469"/>
              <a:gd name="connsiteX3" fmla="*/ 2845182 w 3077469"/>
              <a:gd name="connsiteY3" fmla="*/ 807898 h 3077469"/>
              <a:gd name="connsiteX4" fmla="*/ 2845182 w 3077469"/>
              <a:gd name="connsiteY4" fmla="*/ 232287 h 3077469"/>
              <a:gd name="connsiteX5" fmla="*/ 232287 w 3077469"/>
              <a:gd name="connsiteY5" fmla="*/ 232287 h 3077469"/>
              <a:gd name="connsiteX6" fmla="*/ 232287 w 3077469"/>
              <a:gd name="connsiteY6" fmla="*/ 2845182 h 3077469"/>
              <a:gd name="connsiteX7" fmla="*/ 2845182 w 3077469"/>
              <a:gd name="connsiteY7" fmla="*/ 2845182 h 3077469"/>
              <a:gd name="connsiteX8" fmla="*/ 2845182 w 3077469"/>
              <a:gd name="connsiteY8" fmla="*/ 2408098 h 3077469"/>
              <a:gd name="connsiteX9" fmla="*/ 3077469 w 3077469"/>
              <a:gd name="connsiteY9" fmla="*/ 2408098 h 3077469"/>
              <a:gd name="connsiteX10" fmla="*/ 3077469 w 3077469"/>
              <a:gd name="connsiteY10" fmla="*/ 3077469 h 3077469"/>
              <a:gd name="connsiteX11" fmla="*/ 0 w 3077469"/>
              <a:gd name="connsiteY11" fmla="*/ 3077469 h 307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77469" h="3077469">
                <a:moveTo>
                  <a:pt x="0" y="0"/>
                </a:moveTo>
                <a:lnTo>
                  <a:pt x="3077469" y="0"/>
                </a:lnTo>
                <a:lnTo>
                  <a:pt x="3077469" y="807898"/>
                </a:lnTo>
                <a:lnTo>
                  <a:pt x="2845182" y="807898"/>
                </a:lnTo>
                <a:lnTo>
                  <a:pt x="2845182" y="232287"/>
                </a:lnTo>
                <a:lnTo>
                  <a:pt x="232287" y="232287"/>
                </a:lnTo>
                <a:lnTo>
                  <a:pt x="232287" y="2845182"/>
                </a:lnTo>
                <a:lnTo>
                  <a:pt x="2845182" y="2845182"/>
                </a:lnTo>
                <a:lnTo>
                  <a:pt x="2845182" y="2408098"/>
                </a:lnTo>
                <a:lnTo>
                  <a:pt x="3077469" y="2408098"/>
                </a:lnTo>
                <a:lnTo>
                  <a:pt x="3077469" y="3077469"/>
                </a:lnTo>
                <a:lnTo>
                  <a:pt x="0" y="30774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45A0A1D-A68F-4984-BE54-4A35FE9D43CD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-41447" y="0"/>
            <a:ext cx="1614798" cy="1556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226103C-E651-4A9A-A872-4C75E3780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349" y="1966904"/>
            <a:ext cx="6901270" cy="33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9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38C17-E31D-4ADD-8C8E-DE6B892A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Set floor properties - 1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C43E1D-25F1-4DAA-8313-814A07CDC9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4" y="2287915"/>
            <a:ext cx="4282986" cy="28582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7794C8-A042-4777-B684-DDAD83869E39}"/>
              </a:ext>
            </a:extLst>
          </p:cNvPr>
          <p:cNvSpPr txBox="1"/>
          <p:nvPr/>
        </p:nvSpPr>
        <p:spPr>
          <a:xfrm>
            <a:off x="5415600" y="2108918"/>
            <a:ext cx="637923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name : name of floor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Lower Left Corner / Upper Right Corner : Real coordinates of the bottom left corner and top right corner of the floor.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Ground Height : Height of this floor from the ground.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Ceiling Height : Height of ceiling of this floor.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Door Height : Height of a door of this floor.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Desc : Specific description of this floor.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66C71-686E-48F2-9D10-C218B363AF6E}"/>
              </a:ext>
            </a:extLst>
          </p:cNvPr>
          <p:cNvSpPr txBox="1"/>
          <p:nvPr/>
        </p:nvSpPr>
        <p:spPr>
          <a:xfrm>
            <a:off x="587310" y="192425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Floor Properties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070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6BBC35-61FD-4982-9F25-1F3022C3AC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1902" y="1304360"/>
            <a:ext cx="2256690" cy="42492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D8BDC52-1ADB-4CE4-8306-0C4BA87D6516}"/>
              </a:ext>
            </a:extLst>
          </p:cNvPr>
          <p:cNvSpPr/>
          <p:nvPr/>
        </p:nvSpPr>
        <p:spPr>
          <a:xfrm>
            <a:off x="6642099" y="3214265"/>
            <a:ext cx="674255" cy="21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120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B2BE7F-4748-45CC-BEF7-374F18718B3B}"/>
              </a:ext>
            </a:extLst>
          </p:cNvPr>
          <p:cNvSpPr/>
          <p:nvPr/>
        </p:nvSpPr>
        <p:spPr>
          <a:xfrm>
            <a:off x="5903190" y="4530915"/>
            <a:ext cx="1285761" cy="416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rtlCol="0" anchor="ctr"/>
          <a:lstStyle/>
          <a:p>
            <a:r>
              <a:rPr lang="en-US" altLang="ko-K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floor of house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5F9C33-5FF4-42A8-9800-623F5DEB7F0A}"/>
              </a:ext>
            </a:extLst>
          </p:cNvPr>
          <p:cNvSpPr/>
          <p:nvPr/>
        </p:nvSpPr>
        <p:spPr>
          <a:xfrm>
            <a:off x="9852688" y="3197744"/>
            <a:ext cx="2115127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Modify value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D973E5-43F6-42D1-B4F0-4331636A815C}"/>
              </a:ext>
            </a:extLst>
          </p:cNvPr>
          <p:cNvSpPr/>
          <p:nvPr/>
        </p:nvSpPr>
        <p:spPr>
          <a:xfrm>
            <a:off x="5930516" y="5988980"/>
            <a:ext cx="2812475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Click submit button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B121B9C-F653-45EA-A957-030E63499B47}"/>
              </a:ext>
            </a:extLst>
          </p:cNvPr>
          <p:cNvSpPr/>
          <p:nvPr/>
        </p:nvSpPr>
        <p:spPr>
          <a:xfrm>
            <a:off x="5930516" y="5141863"/>
            <a:ext cx="576322" cy="59207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1412F51-9667-4221-A511-2D13E2C90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986" y="1304360"/>
            <a:ext cx="2255716" cy="424928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F18154D7-C32F-4E7D-8BA2-58BC768B23DD}"/>
              </a:ext>
            </a:extLst>
          </p:cNvPr>
          <p:cNvSpPr/>
          <p:nvPr/>
        </p:nvSpPr>
        <p:spPr>
          <a:xfrm>
            <a:off x="8228103" y="5141863"/>
            <a:ext cx="576322" cy="59207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3DADF7-4C81-4E03-B069-70FDF0B04784}"/>
              </a:ext>
            </a:extLst>
          </p:cNvPr>
          <p:cNvSpPr/>
          <p:nvPr/>
        </p:nvSpPr>
        <p:spPr>
          <a:xfrm>
            <a:off x="8969662" y="3214265"/>
            <a:ext cx="674255" cy="21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120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228AD7-203D-4891-BB1D-02D6F31A9C02}"/>
              </a:ext>
            </a:extLst>
          </p:cNvPr>
          <p:cNvSpPr/>
          <p:nvPr/>
        </p:nvSpPr>
        <p:spPr>
          <a:xfrm>
            <a:off x="8164401" y="3523798"/>
            <a:ext cx="1376296" cy="199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20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38F8DCB-935B-4DE5-BDC0-F2DD34385C5B}"/>
              </a:ext>
            </a:extLst>
          </p:cNvPr>
          <p:cNvSpPr/>
          <p:nvPr/>
        </p:nvSpPr>
        <p:spPr>
          <a:xfrm>
            <a:off x="4464740" y="3523797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C775907-5614-45A5-AB64-3DCD51F46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85" y="1154071"/>
            <a:ext cx="4310246" cy="560271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4DB9DCA-26CA-4065-879A-E1349F0A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Set floor properties - 2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4B99F7-0F79-4938-BFC1-E7487A5FCD41}"/>
              </a:ext>
            </a:extLst>
          </p:cNvPr>
          <p:cNvSpPr/>
          <p:nvPr/>
        </p:nvSpPr>
        <p:spPr>
          <a:xfrm>
            <a:off x="370840" y="2456178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EC7B1C-BB49-4F3B-950D-F6299952EDFE}"/>
              </a:ext>
            </a:extLst>
          </p:cNvPr>
          <p:cNvSpPr/>
          <p:nvPr/>
        </p:nvSpPr>
        <p:spPr>
          <a:xfrm>
            <a:off x="267647" y="4522077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2B1513-7F32-4C7A-8A66-0A73C5AE67C0}"/>
              </a:ext>
            </a:extLst>
          </p:cNvPr>
          <p:cNvSpPr/>
          <p:nvPr/>
        </p:nvSpPr>
        <p:spPr>
          <a:xfrm>
            <a:off x="1003299" y="2383322"/>
            <a:ext cx="2115127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Select floor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95771A-074D-4608-B07E-F4F30FD85538}"/>
              </a:ext>
            </a:extLst>
          </p:cNvPr>
          <p:cNvSpPr/>
          <p:nvPr/>
        </p:nvSpPr>
        <p:spPr>
          <a:xfrm>
            <a:off x="858520" y="4133056"/>
            <a:ext cx="2578562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Select properties tab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216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05612-A6A2-4CB6-8311-707083CA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Cell – 1 : create new cell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642091-0351-469B-B57B-ABBAE7A67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4571" y="1365796"/>
            <a:ext cx="3724055" cy="49193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96E6B55-E296-4C51-93DF-F4265155A063}"/>
              </a:ext>
            </a:extLst>
          </p:cNvPr>
          <p:cNvSpPr/>
          <p:nvPr/>
        </p:nvSpPr>
        <p:spPr>
          <a:xfrm>
            <a:off x="8008312" y="3582830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1FB48F-3282-47D8-A487-C96D649EC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111" y="1306845"/>
            <a:ext cx="3806121" cy="497829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18A84F7-93F0-478C-8C4F-1A3477461066}"/>
              </a:ext>
            </a:extLst>
          </p:cNvPr>
          <p:cNvSpPr/>
          <p:nvPr/>
        </p:nvSpPr>
        <p:spPr>
          <a:xfrm>
            <a:off x="3917863" y="3491365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86B983-0D7C-42BF-95F0-EB33CF177D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10378"/>
            <a:ext cx="4135772" cy="49747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6849FFB-39CE-42A3-BB39-135265DB976B}"/>
              </a:ext>
            </a:extLst>
          </p:cNvPr>
          <p:cNvSpPr/>
          <p:nvPr/>
        </p:nvSpPr>
        <p:spPr>
          <a:xfrm>
            <a:off x="164757" y="1365796"/>
            <a:ext cx="405730" cy="416822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99C5C2-11CB-4783-B78E-3C0BC283B7BB}"/>
              </a:ext>
            </a:extLst>
          </p:cNvPr>
          <p:cNvSpPr/>
          <p:nvPr/>
        </p:nvSpPr>
        <p:spPr>
          <a:xfrm>
            <a:off x="570487" y="1753376"/>
            <a:ext cx="3565285" cy="725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Click cell button on tool bar or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Press </a:t>
            </a:r>
            <a:r>
              <a:rPr lang="en-US" altLang="ko-KR" i="1" dirty="0">
                <a:solidFill>
                  <a:schemeClr val="tx1"/>
                </a:solidFill>
              </a:rPr>
              <a:t>ctrl + c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0ABD535-1412-4106-A02C-0C38C5C12B57}"/>
              </a:ext>
            </a:extLst>
          </p:cNvPr>
          <p:cNvSpPr/>
          <p:nvPr/>
        </p:nvSpPr>
        <p:spPr>
          <a:xfrm>
            <a:off x="4770382" y="3829549"/>
            <a:ext cx="2603322" cy="725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Add corners to cell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 by clicking canvas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F62938-44D4-4F84-93BE-7585685AB477}"/>
              </a:ext>
            </a:extLst>
          </p:cNvPr>
          <p:cNvSpPr/>
          <p:nvPr/>
        </p:nvSpPr>
        <p:spPr>
          <a:xfrm>
            <a:off x="4770381" y="4711582"/>
            <a:ext cx="5613407" cy="1135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3. Finish create cell by clicking cell button on tool bar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        pressing </a:t>
            </a:r>
            <a:r>
              <a:rPr lang="en-US" altLang="ko-KR" dirty="0" err="1">
                <a:solidFill>
                  <a:schemeClr val="tx1"/>
                </a:solidFill>
              </a:rPr>
              <a:t>ctrl+c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        pressing enter</a:t>
            </a:r>
          </a:p>
        </p:txBody>
      </p:sp>
    </p:spTree>
    <p:extLst>
      <p:ext uri="{BB962C8B-B14F-4D97-AF65-F5344CB8AC3E}">
        <p14:creationId xmlns:p14="http://schemas.microsoft.com/office/powerpoint/2010/main" val="376060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05612-A6A2-4CB6-8311-707083CA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Cell – 2 : modify cell geometry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160726-A088-481D-B7F3-BDE277A3C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444" y="1385953"/>
            <a:ext cx="3998969" cy="523053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3139909-AF6D-4B4C-9D8E-7DB65538488C}"/>
              </a:ext>
            </a:extLst>
          </p:cNvPr>
          <p:cNvSpPr/>
          <p:nvPr/>
        </p:nvSpPr>
        <p:spPr>
          <a:xfrm>
            <a:off x="190875" y="3066460"/>
            <a:ext cx="5989739" cy="725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When you double-click the line you can modify the line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97C4CED-AC22-4D20-9BBE-2BA018CA2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6815" y="1385953"/>
            <a:ext cx="3998969" cy="523053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212E7E-BBE4-4E45-AB7F-5480FBF6B527}"/>
              </a:ext>
            </a:extLst>
          </p:cNvPr>
          <p:cNvSpPr/>
          <p:nvPr/>
        </p:nvSpPr>
        <p:spPr>
          <a:xfrm>
            <a:off x="5868148" y="4210900"/>
            <a:ext cx="5989739" cy="814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When you press </a:t>
            </a:r>
            <a:r>
              <a:rPr lang="en-US" altLang="ko-KR" i="1" dirty="0">
                <a:solidFill>
                  <a:schemeClr val="tx1"/>
                </a:solidFill>
              </a:rPr>
              <a:t>ctrl + z</a:t>
            </a:r>
            <a:r>
              <a:rPr lang="en-US" altLang="ko-KR" dirty="0">
                <a:solidFill>
                  <a:schemeClr val="tx1"/>
                </a:solidFill>
              </a:rPr>
              <a:t> during draw object</a:t>
            </a:r>
          </a:p>
          <a:p>
            <a:pPr algn="ctr"/>
            <a:r>
              <a:rPr lang="en-US" altLang="ko-KR" i="1" dirty="0">
                <a:solidFill>
                  <a:schemeClr val="tx1"/>
                </a:solidFill>
              </a:rPr>
              <a:t>the last corner of object will be deleted</a:t>
            </a:r>
            <a:endParaRPr lang="ko-KR" alt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9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F9DED118-4B3A-43A6-9617-FDB8852510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257"/>
          <a:stretch/>
        </p:blipFill>
        <p:spPr>
          <a:xfrm>
            <a:off x="8117898" y="1404202"/>
            <a:ext cx="4093587" cy="50130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D05612-A6A2-4CB6-8311-707083CA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0" dirty="0" err="1">
                <a:solidFill>
                  <a:srgbClr val="000000"/>
                </a:solidFill>
                <a:latin typeface="Arial" panose="020B0604020202020204" pitchFamily="34" charset="0"/>
              </a:rPr>
              <a:t>Check</a:t>
            </a:r>
            <a:r>
              <a:rPr lang="ko-KR" altLang="ko-KR" b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ko-KR" b="0" dirty="0" err="1">
                <a:solidFill>
                  <a:srgbClr val="000000"/>
                </a:solidFill>
                <a:latin typeface="Arial" panose="020B0604020202020204" pitchFamily="34" charset="0"/>
              </a:rPr>
              <a:t>the</a:t>
            </a:r>
            <a:r>
              <a:rPr lang="ko-KR" altLang="ko-KR" b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ko-KR" b="0" dirty="0" err="1">
                <a:solidFill>
                  <a:srgbClr val="000000"/>
                </a:solidFill>
                <a:latin typeface="Arial" panose="020B0604020202020204" pitchFamily="34" charset="0"/>
              </a:rPr>
              <a:t>current</a:t>
            </a:r>
            <a:r>
              <a:rPr lang="ko-KR" altLang="ko-KR" b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ko-KR" b="0" dirty="0" err="1">
                <a:solidFill>
                  <a:srgbClr val="000000"/>
                </a:solidFill>
                <a:latin typeface="Arial" panose="020B0604020202020204" pitchFamily="34" charset="0"/>
              </a:rPr>
              <a:t>status</a:t>
            </a:r>
            <a:r>
              <a:rPr lang="ko-KR" altLang="ko-KR" b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ko-KR" b="0" dirty="0" err="1">
                <a:solidFill>
                  <a:srgbClr val="000000"/>
                </a:solidFill>
                <a:latin typeface="Arial" panose="020B0604020202020204" pitchFamily="34" charset="0"/>
              </a:rPr>
              <a:t>in</a:t>
            </a:r>
            <a:r>
              <a:rPr lang="ko-KR" altLang="ko-KR" b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ko-KR" b="0" dirty="0" err="1">
                <a:solidFill>
                  <a:srgbClr val="000000"/>
                </a:solidFill>
                <a:latin typeface="Arial" panose="020B0604020202020204" pitchFamily="34" charset="0"/>
              </a:rPr>
              <a:t>InVeiwer</a:t>
            </a:r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A1BE8DC-513F-4433-94F5-9F9AE8946E75}"/>
              </a:ext>
            </a:extLst>
          </p:cNvPr>
          <p:cNvSpPr/>
          <p:nvPr/>
        </p:nvSpPr>
        <p:spPr>
          <a:xfrm>
            <a:off x="7799011" y="2175322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E89723-5DED-4ABB-80EB-3EECD1F9A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6025" y="1401610"/>
            <a:ext cx="2909455" cy="4267285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61172F2-E525-41E7-BEBE-FFF31FF484BD}"/>
              </a:ext>
            </a:extLst>
          </p:cNvPr>
          <p:cNvSpPr/>
          <p:nvPr/>
        </p:nvSpPr>
        <p:spPr>
          <a:xfrm>
            <a:off x="4309976" y="2175323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3F8AA4-DC44-4D32-8969-D8E657DDF63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01610"/>
            <a:ext cx="4446446" cy="426728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374A94E-401A-4AB2-803C-D574FBF2AC44}"/>
              </a:ext>
            </a:extLst>
          </p:cNvPr>
          <p:cNvSpPr/>
          <p:nvPr/>
        </p:nvSpPr>
        <p:spPr>
          <a:xfrm>
            <a:off x="4065883" y="1401610"/>
            <a:ext cx="405730" cy="416822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B90FDB-0B95-4D16-8B82-00161272A22C}"/>
              </a:ext>
            </a:extLst>
          </p:cNvPr>
          <p:cNvSpPr/>
          <p:nvPr/>
        </p:nvSpPr>
        <p:spPr>
          <a:xfrm>
            <a:off x="380804" y="5830195"/>
            <a:ext cx="3684839" cy="532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Click viewer button on tool bar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DC87B7-49A2-4159-84B4-0E81F706D44D}"/>
              </a:ext>
            </a:extLst>
          </p:cNvPr>
          <p:cNvSpPr/>
          <p:nvPr/>
        </p:nvSpPr>
        <p:spPr>
          <a:xfrm>
            <a:off x="4737243" y="5884642"/>
            <a:ext cx="3488027" cy="532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Enter the values in modal.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82135F-95A0-46FA-91C3-0698E5E4B551}"/>
              </a:ext>
            </a:extLst>
          </p:cNvPr>
          <p:cNvSpPr/>
          <p:nvPr/>
        </p:nvSpPr>
        <p:spPr>
          <a:xfrm>
            <a:off x="5208444" y="2192100"/>
            <a:ext cx="294734" cy="19876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7EA7C6-3C82-487C-9872-4EFDECD94CAF}"/>
              </a:ext>
            </a:extLst>
          </p:cNvPr>
          <p:cNvSpPr/>
          <p:nvPr/>
        </p:nvSpPr>
        <p:spPr>
          <a:xfrm>
            <a:off x="5208443" y="2627118"/>
            <a:ext cx="420569" cy="19876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76A027-167E-4276-B62D-7D4AFFAF515B}"/>
              </a:ext>
            </a:extLst>
          </p:cNvPr>
          <p:cNvSpPr/>
          <p:nvPr/>
        </p:nvSpPr>
        <p:spPr>
          <a:xfrm>
            <a:off x="8651529" y="1401610"/>
            <a:ext cx="739351" cy="17552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66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2E1E876-8749-48BA-8BC0-F32D351D2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415" y="1379771"/>
            <a:ext cx="3814320" cy="49752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D05612-A6A2-4CB6-8311-707083CA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1237422" cy="725080"/>
          </a:xfrm>
        </p:spPr>
        <p:txBody>
          <a:bodyPr/>
          <a:lstStyle/>
          <a:p>
            <a:r>
              <a:rPr lang="en-US" altLang="ko-KR" dirty="0" err="1"/>
              <a:t>CellSpaceBoundary</a:t>
            </a:r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557F630-F88B-4CCF-9533-A30F63889A41}"/>
              </a:ext>
            </a:extLst>
          </p:cNvPr>
          <p:cNvSpPr/>
          <p:nvPr/>
        </p:nvSpPr>
        <p:spPr>
          <a:xfrm>
            <a:off x="7714156" y="3504053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279C67-02E3-476B-9FAA-EBB8BB36A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6636" y="1379771"/>
            <a:ext cx="3814320" cy="49752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593AAC3-75E4-434A-88F4-F135A4300E8C}"/>
              </a:ext>
            </a:extLst>
          </p:cNvPr>
          <p:cNvSpPr/>
          <p:nvPr/>
        </p:nvSpPr>
        <p:spPr>
          <a:xfrm>
            <a:off x="3551703" y="3504053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EDB4D2-C9F7-4CED-A0B8-ECE7C0144E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379771"/>
            <a:ext cx="3760604" cy="4975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4399EE2E-0CB4-4E11-9427-0B2A9642EA57}"/>
              </a:ext>
            </a:extLst>
          </p:cNvPr>
          <p:cNvSpPr/>
          <p:nvPr/>
        </p:nvSpPr>
        <p:spPr>
          <a:xfrm>
            <a:off x="321776" y="1448923"/>
            <a:ext cx="405730" cy="416822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9DFB4-0696-4F3D-8A16-5E39FFDAC007}"/>
              </a:ext>
            </a:extLst>
          </p:cNvPr>
          <p:cNvSpPr/>
          <p:nvPr/>
        </p:nvSpPr>
        <p:spPr>
          <a:xfrm>
            <a:off x="727507" y="1836502"/>
            <a:ext cx="3760604" cy="7976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Click </a:t>
            </a:r>
            <a:r>
              <a:rPr lang="en-US" altLang="ko-KR" dirty="0" err="1">
                <a:solidFill>
                  <a:schemeClr val="tx1"/>
                </a:solidFill>
              </a:rPr>
              <a:t>cellSpaceBoundary</a:t>
            </a:r>
            <a:r>
              <a:rPr lang="en-US" altLang="ko-KR" dirty="0">
                <a:solidFill>
                  <a:schemeClr val="tx1"/>
                </a:solidFill>
              </a:rPr>
              <a:t> button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on tool bar or Press </a:t>
            </a:r>
            <a:r>
              <a:rPr lang="en-US" altLang="ko-KR" i="1" dirty="0">
                <a:solidFill>
                  <a:schemeClr val="tx1"/>
                </a:solidFill>
              </a:rPr>
              <a:t>ctrl + b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2D9D04-9C78-48A2-91E3-132DA00D6CCE}"/>
              </a:ext>
            </a:extLst>
          </p:cNvPr>
          <p:cNvSpPr/>
          <p:nvPr/>
        </p:nvSpPr>
        <p:spPr>
          <a:xfrm>
            <a:off x="5107430" y="4887751"/>
            <a:ext cx="4054837" cy="1135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3. Finish create </a:t>
            </a:r>
            <a:r>
              <a:rPr lang="en-US" altLang="ko-KR" dirty="0" err="1">
                <a:solidFill>
                  <a:schemeClr val="tx1"/>
                </a:solidFill>
              </a:rPr>
              <a:t>cellSpaceBoundary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by clicking cell button on tool bar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 pressing </a:t>
            </a:r>
            <a:r>
              <a:rPr lang="en-US" altLang="ko-KR" dirty="0" err="1">
                <a:solidFill>
                  <a:schemeClr val="tx1"/>
                </a:solidFill>
              </a:rPr>
              <a:t>ctrl+c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   pressing enter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F6209F-0581-4FB9-98E1-A0633F2D10A7}"/>
              </a:ext>
            </a:extLst>
          </p:cNvPr>
          <p:cNvSpPr/>
          <p:nvPr/>
        </p:nvSpPr>
        <p:spPr>
          <a:xfrm>
            <a:off x="5107430" y="4005718"/>
            <a:ext cx="4054837" cy="725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Add corners to </a:t>
            </a:r>
            <a:r>
              <a:rPr lang="en-US" altLang="ko-KR" dirty="0" err="1">
                <a:solidFill>
                  <a:schemeClr val="tx1"/>
                </a:solidFill>
              </a:rPr>
              <a:t>cellSpaceBoundary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by clicking canvas</a:t>
            </a:r>
          </a:p>
        </p:txBody>
      </p:sp>
    </p:spTree>
    <p:extLst>
      <p:ext uri="{BB962C8B-B14F-4D97-AF65-F5344CB8AC3E}">
        <p14:creationId xmlns:p14="http://schemas.microsoft.com/office/powerpoint/2010/main" val="2509283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BE59FAD-7D21-4307-9963-88098C1AD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5406" y="1379770"/>
            <a:ext cx="4014816" cy="5236717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557F630-F88B-4CCF-9533-A30F63889A41}"/>
              </a:ext>
            </a:extLst>
          </p:cNvPr>
          <p:cNvSpPr/>
          <p:nvPr/>
        </p:nvSpPr>
        <p:spPr>
          <a:xfrm>
            <a:off x="7714156" y="3504053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D05612-A6A2-4CB6-8311-707083CA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1237422" cy="725080"/>
          </a:xfrm>
        </p:spPr>
        <p:txBody>
          <a:bodyPr/>
          <a:lstStyle/>
          <a:p>
            <a:r>
              <a:rPr lang="en-US" altLang="ko-KR" dirty="0"/>
              <a:t>Transition - 1 : create new transition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007A8B-5A2B-491A-B246-0F6D8876B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586" y="1379771"/>
            <a:ext cx="3814320" cy="49752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2D9D04-9C78-48A2-91E3-132DA00D6CCE}"/>
              </a:ext>
            </a:extLst>
          </p:cNvPr>
          <p:cNvSpPr/>
          <p:nvPr/>
        </p:nvSpPr>
        <p:spPr>
          <a:xfrm>
            <a:off x="3995940" y="5032966"/>
            <a:ext cx="5083892" cy="1477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3. If you want to se duality of transition,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click </a:t>
            </a:r>
            <a:r>
              <a:rPr lang="en-US" altLang="ko-KR" dirty="0" err="1">
                <a:solidFill>
                  <a:schemeClr val="tx1"/>
                </a:solidFill>
              </a:rPr>
              <a:t>cellSpaceBoundary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If not, by clicking transition button,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     pressing enter or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     pressing </a:t>
            </a:r>
            <a:r>
              <a:rPr lang="en-US" altLang="ko-KR" dirty="0" err="1">
                <a:solidFill>
                  <a:schemeClr val="tx1"/>
                </a:solidFill>
              </a:rPr>
              <a:t>ctrl+r</a:t>
            </a:r>
            <a:r>
              <a:rPr lang="en-US" altLang="ko-KR" dirty="0">
                <a:solidFill>
                  <a:schemeClr val="tx1"/>
                </a:solidFill>
              </a:rPr>
              <a:t> to finish.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F6209F-0581-4FB9-98E1-A0633F2D10A7}"/>
              </a:ext>
            </a:extLst>
          </p:cNvPr>
          <p:cNvSpPr/>
          <p:nvPr/>
        </p:nvSpPr>
        <p:spPr>
          <a:xfrm>
            <a:off x="3995940" y="4268509"/>
            <a:ext cx="3612875" cy="6092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Select two state to connect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593AAC3-75E4-434A-88F4-F135A4300E8C}"/>
              </a:ext>
            </a:extLst>
          </p:cNvPr>
          <p:cNvSpPr/>
          <p:nvPr/>
        </p:nvSpPr>
        <p:spPr>
          <a:xfrm>
            <a:off x="3551703" y="3504053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EDB4D2-C9F7-4CED-A0B8-ECE7C0144E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379771"/>
            <a:ext cx="3760604" cy="4975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4399EE2E-0CB4-4E11-9427-0B2A9642EA57}"/>
              </a:ext>
            </a:extLst>
          </p:cNvPr>
          <p:cNvSpPr/>
          <p:nvPr/>
        </p:nvSpPr>
        <p:spPr>
          <a:xfrm>
            <a:off x="321776" y="1448923"/>
            <a:ext cx="405730" cy="416822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9DFB4-0696-4F3D-8A16-5E39FFDAC007}"/>
              </a:ext>
            </a:extLst>
          </p:cNvPr>
          <p:cNvSpPr/>
          <p:nvPr/>
        </p:nvSpPr>
        <p:spPr>
          <a:xfrm>
            <a:off x="727506" y="1836502"/>
            <a:ext cx="4121331" cy="7976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Click transition button on tool bar or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Press </a:t>
            </a:r>
            <a:r>
              <a:rPr lang="en-US" altLang="ko-KR" i="1" dirty="0">
                <a:solidFill>
                  <a:schemeClr val="tx1"/>
                </a:solidFill>
              </a:rPr>
              <a:t>ctrl + r</a:t>
            </a:r>
            <a:endParaRPr lang="ko-KR" alt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479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05612-A6A2-4CB6-8311-707083CA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1237422" cy="725080"/>
          </a:xfrm>
        </p:spPr>
        <p:txBody>
          <a:bodyPr/>
          <a:lstStyle/>
          <a:p>
            <a:r>
              <a:rPr lang="en-US" altLang="ko-KR" dirty="0"/>
              <a:t>Transition - 2 : modify geometry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DB20F5-18D1-4149-94C2-E254B6B7B799}"/>
              </a:ext>
            </a:extLst>
          </p:cNvPr>
          <p:cNvSpPr/>
          <p:nvPr/>
        </p:nvSpPr>
        <p:spPr>
          <a:xfrm>
            <a:off x="5573811" y="3011657"/>
            <a:ext cx="5989739" cy="1676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When you double-click the line that part of the transition and the dot which represent the state,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you can modify them.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D6308-10AE-4794-A3CB-9ABE443A5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75" y="1240869"/>
            <a:ext cx="4000700" cy="52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28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05612-A6A2-4CB6-8311-707083CA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1237422" cy="725080"/>
          </a:xfrm>
        </p:spPr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Set properties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98B412-F099-423F-A99F-FF65827988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048"/>
          <a:stretch/>
        </p:blipFill>
        <p:spPr>
          <a:xfrm>
            <a:off x="8995111" y="1209476"/>
            <a:ext cx="2438400" cy="54070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133F44-D2DB-4909-AB4E-192DE64A4D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344" y="1089038"/>
            <a:ext cx="2105131" cy="56417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BA2BAF-A46C-448F-BE91-D91D65E3C0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340" y="1089038"/>
            <a:ext cx="2111039" cy="564175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DE33F4C-E6F6-4AD4-A199-2C207E409C95}"/>
              </a:ext>
            </a:extLst>
          </p:cNvPr>
          <p:cNvSpPr/>
          <p:nvPr/>
        </p:nvSpPr>
        <p:spPr>
          <a:xfrm>
            <a:off x="954578" y="1779903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4FA94C-8C80-4408-A4EA-6B012CDFB65D}"/>
              </a:ext>
            </a:extLst>
          </p:cNvPr>
          <p:cNvSpPr/>
          <p:nvPr/>
        </p:nvSpPr>
        <p:spPr>
          <a:xfrm>
            <a:off x="1581450" y="1779904"/>
            <a:ext cx="3045304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Click object on tree 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13F2EC-F4D3-49F7-8E4F-4D7E51800C6F}"/>
              </a:ext>
            </a:extLst>
          </p:cNvPr>
          <p:cNvSpPr/>
          <p:nvPr/>
        </p:nvSpPr>
        <p:spPr>
          <a:xfrm>
            <a:off x="662376" y="4182178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887FB-2EA6-4407-AEFC-FCAD77E67618}"/>
              </a:ext>
            </a:extLst>
          </p:cNvPr>
          <p:cNvSpPr/>
          <p:nvPr/>
        </p:nvSpPr>
        <p:spPr>
          <a:xfrm>
            <a:off x="1190517" y="3678658"/>
            <a:ext cx="3045304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Select properties tab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C7FD0C1-848D-4687-9AF1-1D685A987C35}"/>
              </a:ext>
            </a:extLst>
          </p:cNvPr>
          <p:cNvSpPr/>
          <p:nvPr/>
        </p:nvSpPr>
        <p:spPr>
          <a:xfrm>
            <a:off x="3202648" y="4968153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EE9CCA87-B3E1-4C1C-9A41-9CAA6D2C3E40}"/>
              </a:ext>
            </a:extLst>
          </p:cNvPr>
          <p:cNvSpPr/>
          <p:nvPr/>
        </p:nvSpPr>
        <p:spPr>
          <a:xfrm>
            <a:off x="7426986" y="2242415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8DEB38C-21B3-4070-9A4F-7560AB158774}"/>
              </a:ext>
            </a:extLst>
          </p:cNvPr>
          <p:cNvSpPr/>
          <p:nvPr/>
        </p:nvSpPr>
        <p:spPr>
          <a:xfrm>
            <a:off x="5168179" y="4582228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E83C0A-A2ED-4482-B3C2-808720ED07EA}"/>
              </a:ext>
            </a:extLst>
          </p:cNvPr>
          <p:cNvSpPr/>
          <p:nvPr/>
        </p:nvSpPr>
        <p:spPr>
          <a:xfrm>
            <a:off x="5733901" y="4042362"/>
            <a:ext cx="3045304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Change value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12461-880E-489A-B243-06BB70683CF4}"/>
              </a:ext>
            </a:extLst>
          </p:cNvPr>
          <p:cNvSpPr/>
          <p:nvPr/>
        </p:nvSpPr>
        <p:spPr>
          <a:xfrm>
            <a:off x="5959042" y="5768962"/>
            <a:ext cx="2812475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Click submit button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9A3DBDA-FF69-48FA-8562-80587744B757}"/>
              </a:ext>
            </a:extLst>
          </p:cNvPr>
          <p:cNvSpPr/>
          <p:nvPr/>
        </p:nvSpPr>
        <p:spPr>
          <a:xfrm>
            <a:off x="5254241" y="6189169"/>
            <a:ext cx="576322" cy="59207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A45901-767E-4BC2-A296-23596A08FB26}"/>
              </a:ext>
            </a:extLst>
          </p:cNvPr>
          <p:cNvSpPr/>
          <p:nvPr/>
        </p:nvSpPr>
        <p:spPr>
          <a:xfrm>
            <a:off x="9625879" y="2011159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933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3E9880-AF95-4396-954C-A896F1671F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937" y="1332948"/>
            <a:ext cx="7695909" cy="474430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D05612-A6A2-4CB6-8311-707083CA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1237422" cy="725080"/>
          </a:xfrm>
        </p:spPr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Connect floors - 1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4A60B-9A62-4C15-A14E-85F4B31F76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937" y="1346450"/>
            <a:ext cx="7695909" cy="474430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F20E6D-CD8E-4492-AD39-17177C8CC718}"/>
              </a:ext>
            </a:extLst>
          </p:cNvPr>
          <p:cNvSpPr/>
          <p:nvPr/>
        </p:nvSpPr>
        <p:spPr>
          <a:xfrm>
            <a:off x="8010234" y="3265615"/>
            <a:ext cx="3857325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Divide the canvas of two floors.</a:t>
            </a:r>
          </a:p>
        </p:txBody>
      </p:sp>
    </p:spTree>
    <p:extLst>
      <p:ext uri="{BB962C8B-B14F-4D97-AF65-F5344CB8AC3E}">
        <p14:creationId xmlns:p14="http://schemas.microsoft.com/office/powerpoint/2010/main" val="375445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2">
            <a:extLst>
              <a:ext uri="{FF2B5EF4-FFF2-40B4-BE49-F238E27FC236}">
                <a16:creationId xmlns:a16="http://schemas.microsoft.com/office/drawing/2014/main" id="{4BDB801B-5FB0-42E8-A720-5C694F2429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9">
            <a:extLst>
              <a:ext uri="{FF2B5EF4-FFF2-40B4-BE49-F238E27FC236}">
                <a16:creationId xmlns:a16="http://schemas.microsoft.com/office/drawing/2014/main" id="{70017513-8BEC-4F1A-BD6A-28227621D650}"/>
              </a:ext>
            </a:extLst>
          </p:cNvPr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11">
            <a:extLst>
              <a:ext uri="{FF2B5EF4-FFF2-40B4-BE49-F238E27FC236}">
                <a16:creationId xmlns:a16="http://schemas.microsoft.com/office/drawing/2014/main" id="{2F428EB9-5B33-49A2-8242-BB00D39F29C0}"/>
              </a:ext>
            </a:extLst>
          </p:cNvPr>
          <p:cNvSpPr txBox="1"/>
          <p:nvPr/>
        </p:nvSpPr>
        <p:spPr>
          <a:xfrm>
            <a:off x="1199221" y="1905506"/>
            <a:ext cx="56029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How to make an </a:t>
            </a:r>
            <a:r>
              <a:rPr kumimoji="1" lang="en-US" altLang="ja-JP" sz="4400" b="1" dirty="0" err="1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IndoorGML</a:t>
            </a:r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 file of </a:t>
            </a:r>
          </a:p>
          <a:p>
            <a:r>
              <a:rPr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two-story house using </a:t>
            </a:r>
            <a:r>
              <a:rPr lang="en-US" altLang="ja-JP" sz="6000" b="1" dirty="0" err="1">
                <a:solidFill>
                  <a:srgbClr val="FFD744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InEditor</a:t>
            </a:r>
            <a:r>
              <a:rPr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?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テキスト ボックス 14">
            <a:extLst>
              <a:ext uri="{FF2B5EF4-FFF2-40B4-BE49-F238E27FC236}">
                <a16:creationId xmlns:a16="http://schemas.microsoft.com/office/drawing/2014/main" id="{BACA3704-8CC0-43D7-AD17-0D673D1EA5AD}"/>
              </a:ext>
            </a:extLst>
          </p:cNvPr>
          <p:cNvSpPr txBox="1"/>
          <p:nvPr/>
        </p:nvSpPr>
        <p:spPr>
          <a:xfrm>
            <a:off x="766535" y="1905506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EA3028-A6F2-497F-A46F-94D3E7A86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5625" y="1560694"/>
            <a:ext cx="4272664" cy="19349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775921-AC6E-4507-8A0C-01ABF7E14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8400" y="3788223"/>
            <a:ext cx="4273200" cy="2014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794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05612-A6A2-4CB6-8311-707083CA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1237422" cy="725080"/>
          </a:xfrm>
        </p:spPr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Connect floors - 2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758BDCC-A2B6-4CF4-8784-1D0EBB3805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320" y="1441700"/>
            <a:ext cx="7695909" cy="4744302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D56FA1C1-66FC-46AE-B354-D279FEEF697C}"/>
              </a:ext>
            </a:extLst>
          </p:cNvPr>
          <p:cNvSpPr/>
          <p:nvPr/>
        </p:nvSpPr>
        <p:spPr>
          <a:xfrm>
            <a:off x="2977475" y="1441700"/>
            <a:ext cx="479809" cy="491875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F20E6D-CD8E-4492-AD39-17177C8CC718}"/>
              </a:ext>
            </a:extLst>
          </p:cNvPr>
          <p:cNvSpPr/>
          <p:nvPr/>
        </p:nvSpPr>
        <p:spPr>
          <a:xfrm>
            <a:off x="3562060" y="1896244"/>
            <a:ext cx="3752850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Click stair button on tool bar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CA11E3E-D54D-4DD9-92E1-279318D73A3E}"/>
              </a:ext>
            </a:extLst>
          </p:cNvPr>
          <p:cNvSpPr/>
          <p:nvPr/>
        </p:nvSpPr>
        <p:spPr>
          <a:xfrm>
            <a:off x="5082500" y="5095875"/>
            <a:ext cx="479809" cy="491875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3E06024-7D18-4E5A-8750-2A8BC90CEF33}"/>
              </a:ext>
            </a:extLst>
          </p:cNvPr>
          <p:cNvSpPr/>
          <p:nvPr/>
        </p:nvSpPr>
        <p:spPr>
          <a:xfrm>
            <a:off x="8159075" y="5095875"/>
            <a:ext cx="479809" cy="491875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F649EA4-B332-4E82-8E43-E2BE45D507C4}"/>
              </a:ext>
            </a:extLst>
          </p:cNvPr>
          <p:cNvSpPr/>
          <p:nvPr/>
        </p:nvSpPr>
        <p:spPr>
          <a:xfrm>
            <a:off x="5082500" y="5868169"/>
            <a:ext cx="3752850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Choose two states to connect.</a:t>
            </a:r>
          </a:p>
        </p:txBody>
      </p:sp>
    </p:spTree>
    <p:extLst>
      <p:ext uri="{BB962C8B-B14F-4D97-AF65-F5344CB8AC3E}">
        <p14:creationId xmlns:p14="http://schemas.microsoft.com/office/powerpoint/2010/main" val="3875721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0365CD32-D8BD-4A94-8F59-83196DE6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CDDC1F-3E0D-429F-94B3-9AC9A8EC90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952" y="1504949"/>
            <a:ext cx="7709977" cy="475297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0E9B479-0AF2-436F-B181-E65CBCFF36A5}"/>
              </a:ext>
            </a:extLst>
          </p:cNvPr>
          <p:cNvSpPr/>
          <p:nvPr/>
        </p:nvSpPr>
        <p:spPr>
          <a:xfrm>
            <a:off x="8124535" y="1504949"/>
            <a:ext cx="3714750" cy="31337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Add floors.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Upload floor plans.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Set floor properties.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Add Cells, </a:t>
            </a:r>
            <a:r>
              <a:rPr lang="en-US" altLang="ko-KR" dirty="0" err="1">
                <a:solidFill>
                  <a:schemeClr val="tx1"/>
                </a:solidFill>
              </a:rPr>
              <a:t>CellSpaceBoundary</a:t>
            </a:r>
            <a:r>
              <a:rPr lang="en-US" altLang="ko-KR" dirty="0">
                <a:solidFill>
                  <a:schemeClr val="tx1"/>
                </a:solidFill>
              </a:rPr>
              <a:t>, State and Transition and set its properties.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Connect floors.</a:t>
            </a:r>
          </a:p>
        </p:txBody>
      </p:sp>
    </p:spTree>
    <p:extLst>
      <p:ext uri="{BB962C8B-B14F-4D97-AF65-F5344CB8AC3E}">
        <p14:creationId xmlns:p14="http://schemas.microsoft.com/office/powerpoint/2010/main" val="2317384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4DFE27-7509-4556-AF28-91C597A616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5">
            <a:extLst>
              <a:ext uri="{FF2B5EF4-FFF2-40B4-BE49-F238E27FC236}">
                <a16:creationId xmlns:a16="http://schemas.microsoft.com/office/drawing/2014/main" id="{B2A4AC4C-6A9E-4CE1-8512-8F36419903B4}"/>
              </a:ext>
            </a:extLst>
          </p:cNvPr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1">
              <a:extLst>
                <a:ext uri="{FF2B5EF4-FFF2-40B4-BE49-F238E27FC236}">
                  <a16:creationId xmlns:a16="http://schemas.microsoft.com/office/drawing/2014/main" id="{AB47CA1B-7BB2-4D31-97C0-761F39E980AA}"/>
                </a:ext>
              </a:extLst>
            </p:cNvPr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テキスト ボックス 2">
              <a:extLst>
                <a:ext uri="{FF2B5EF4-FFF2-40B4-BE49-F238E27FC236}">
                  <a16:creationId xmlns:a16="http://schemas.microsoft.com/office/drawing/2014/main" id="{EDF85192-FB75-47A4-8F47-2F32BE41994B}"/>
                </a:ext>
              </a:extLst>
            </p:cNvPr>
            <p:cNvSpPr txBox="1"/>
            <p:nvPr/>
          </p:nvSpPr>
          <p:spPr>
            <a:xfrm>
              <a:off x="428625" y="705534"/>
              <a:ext cx="253787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6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3</a:t>
              </a:r>
              <a:endParaRPr kumimoji="1" lang="ja-JP" alt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テキスト ボックス 4">
              <a:extLst>
                <a:ext uri="{FF2B5EF4-FFF2-40B4-BE49-F238E27FC236}">
                  <a16:creationId xmlns:a16="http://schemas.microsoft.com/office/drawing/2014/main" id="{07E17DD9-A276-4FBC-AD3E-21471020FC97}"/>
                </a:ext>
              </a:extLst>
            </p:cNvPr>
            <p:cNvSpPr txBox="1"/>
            <p:nvPr/>
          </p:nvSpPr>
          <p:spPr>
            <a:xfrm>
              <a:off x="428625" y="1667381"/>
              <a:ext cx="364715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5400" dirty="0">
                  <a:solidFill>
                    <a:schemeClr val="bg1"/>
                  </a:solidFill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Export to</a:t>
              </a:r>
            </a:p>
            <a:p>
              <a:r>
                <a:rPr lang="en-US" altLang="ja-JP" sz="5400" dirty="0" err="1">
                  <a:solidFill>
                    <a:schemeClr val="bg1"/>
                  </a:solidFill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IndoorGML</a:t>
              </a:r>
              <a:endParaRPr lang="en-US" altLang="ja-JP" sz="5400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BEE9FE-314B-44B5-8F08-88633FAC9FB9}"/>
              </a:ext>
            </a:extLst>
          </p:cNvPr>
          <p:cNvSpPr txBox="1"/>
          <p:nvPr/>
        </p:nvSpPr>
        <p:spPr>
          <a:xfrm>
            <a:off x="1959291" y="4495003"/>
            <a:ext cx="7647709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OGC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IndoorGML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from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InFactory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636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E1DE4-C130-4AD7-81EF-4DA68E19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Export to </a:t>
            </a:r>
            <a:r>
              <a:rPr lang="en-US" altLang="ko-KR" dirty="0" err="1"/>
              <a:t>IndoorGML</a:t>
            </a:r>
            <a:r>
              <a:rPr lang="en-US" altLang="ko-KR" dirty="0"/>
              <a:t> - 1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5FE48D-1D4C-4F1E-9383-38636F1D4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672" y="1200727"/>
            <a:ext cx="5435057" cy="552796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9F90F1-40B5-4942-B097-A71698041B5B}"/>
              </a:ext>
            </a:extLst>
          </p:cNvPr>
          <p:cNvSpPr/>
          <p:nvPr/>
        </p:nvSpPr>
        <p:spPr>
          <a:xfrm>
            <a:off x="1445116" y="3230706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135D85-0E70-4592-B4D8-EFF6E3AEC8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114" y="1200727"/>
            <a:ext cx="1440873" cy="55279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E312AA-60EC-42E7-8436-5A9B3442FD1C}"/>
              </a:ext>
            </a:extLst>
          </p:cNvPr>
          <p:cNvSpPr/>
          <p:nvPr/>
        </p:nvSpPr>
        <p:spPr>
          <a:xfrm>
            <a:off x="283458" y="1200727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095D6-1B09-4232-B5A5-7CD5A0648FEE}"/>
              </a:ext>
            </a:extLst>
          </p:cNvPr>
          <p:cNvSpPr/>
          <p:nvPr/>
        </p:nvSpPr>
        <p:spPr>
          <a:xfrm>
            <a:off x="367348" y="2467464"/>
            <a:ext cx="578841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D9C9C6-E93F-4EA6-8D3E-6E658CB2CC42}"/>
              </a:ext>
            </a:extLst>
          </p:cNvPr>
          <p:cNvSpPr/>
          <p:nvPr/>
        </p:nvSpPr>
        <p:spPr>
          <a:xfrm>
            <a:off x="2997651" y="2827054"/>
            <a:ext cx="321814" cy="18345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F4F566-72B6-4BF2-8FB7-267BC1F992E9}"/>
              </a:ext>
            </a:extLst>
          </p:cNvPr>
          <p:cNvSpPr/>
          <p:nvPr/>
        </p:nvSpPr>
        <p:spPr>
          <a:xfrm>
            <a:off x="2997650" y="2298296"/>
            <a:ext cx="807587" cy="18345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EC7AC01-35B5-4A55-968F-90A81898A5B5}"/>
              </a:ext>
            </a:extLst>
          </p:cNvPr>
          <p:cNvSpPr/>
          <p:nvPr/>
        </p:nvSpPr>
        <p:spPr>
          <a:xfrm>
            <a:off x="5565857" y="6200114"/>
            <a:ext cx="479809" cy="491875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AC6398-9DC3-486C-9161-9AF07471A006}"/>
              </a:ext>
            </a:extLst>
          </p:cNvPr>
          <p:cNvSpPr/>
          <p:nvPr/>
        </p:nvSpPr>
        <p:spPr>
          <a:xfrm>
            <a:off x="954578" y="1060911"/>
            <a:ext cx="3752850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Click </a:t>
            </a:r>
            <a:r>
              <a:rPr lang="en-US" altLang="ko-KR" i="1" dirty="0">
                <a:solidFill>
                  <a:schemeClr val="tx1"/>
                </a:solidFill>
              </a:rPr>
              <a:t>Project &gt; Export(.</a:t>
            </a:r>
            <a:r>
              <a:rPr lang="en-US" altLang="ko-KR" i="1" dirty="0" err="1">
                <a:solidFill>
                  <a:schemeClr val="tx1"/>
                </a:solidFill>
              </a:rPr>
              <a:t>gml</a:t>
            </a:r>
            <a:r>
              <a:rPr lang="en-US" altLang="ko-KR" i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CEE965-A3FA-4CD9-A8E1-6BAF6790DD49}"/>
              </a:ext>
            </a:extLst>
          </p:cNvPr>
          <p:cNvSpPr/>
          <p:nvPr/>
        </p:nvSpPr>
        <p:spPr>
          <a:xfrm>
            <a:off x="4077021" y="2211581"/>
            <a:ext cx="3312393" cy="725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Enter the values in modal.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Select export options.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125B05-2304-4613-B87C-7DA6D23E3BDF}"/>
              </a:ext>
            </a:extLst>
          </p:cNvPr>
          <p:cNvSpPr/>
          <p:nvPr/>
        </p:nvSpPr>
        <p:spPr>
          <a:xfrm>
            <a:off x="2012514" y="6217542"/>
            <a:ext cx="2613902" cy="4163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Click Export button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CEACF3-4B56-4960-B137-13D525192215}"/>
              </a:ext>
            </a:extLst>
          </p:cNvPr>
          <p:cNvSpPr txBox="1"/>
          <p:nvPr/>
        </p:nvSpPr>
        <p:spPr>
          <a:xfrm>
            <a:off x="7664379" y="1200727"/>
            <a:ext cx="4244163" cy="4331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/>
              <a:t>Export Options</a:t>
            </a:r>
          </a:p>
          <a:p>
            <a:pPr algn="ctr">
              <a:lnSpc>
                <a:spcPct val="150000"/>
              </a:lnSpc>
            </a:pPr>
            <a:endParaRPr lang="en-US" altLang="ko-KR" sz="9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Geometry Option : Determines the dimension of the geometry of the </a:t>
            </a:r>
            <a:r>
              <a:rPr lang="en-US" altLang="ko-KR" sz="1600" dirty="0" err="1"/>
              <a:t>gml</a:t>
            </a:r>
            <a:r>
              <a:rPr lang="en-US" altLang="ko-KR" sz="1600" dirty="0"/>
              <a:t> file to be created.</a:t>
            </a:r>
          </a:p>
          <a:p>
            <a:pPr lvl="1"/>
            <a:r>
              <a:rPr lang="en-US" altLang="ko-KR" sz="1600" dirty="0"/>
              <a:t>  If 3D, Cell is Solid and </a:t>
            </a:r>
            <a:r>
              <a:rPr lang="en-US" altLang="ko-KR" sz="1600" dirty="0" err="1"/>
              <a:t>CellSpaceBoundary</a:t>
            </a:r>
            <a:r>
              <a:rPr lang="en-US" altLang="ko-KR" sz="1600" dirty="0"/>
              <a:t> is Surface.</a:t>
            </a:r>
          </a:p>
          <a:p>
            <a:pPr lvl="1"/>
            <a:r>
              <a:rPr lang="en-US" altLang="ko-KR" sz="1600" dirty="0"/>
              <a:t>  If 2D, Cell is created as Surface and </a:t>
            </a:r>
            <a:r>
              <a:rPr lang="en-US" altLang="ko-KR" sz="1600" dirty="0" err="1"/>
              <a:t>CellSpaceBoundary</a:t>
            </a:r>
            <a:r>
              <a:rPr lang="en-US" altLang="ko-KR" sz="1600" dirty="0"/>
              <a:t> is created as </a:t>
            </a:r>
            <a:r>
              <a:rPr lang="en-US" altLang="ko-KR" sz="1600" dirty="0" err="1"/>
              <a:t>LineString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Properties : According to the schema of </a:t>
            </a:r>
            <a:r>
              <a:rPr lang="en-US" altLang="ko-KR" sz="1600" dirty="0" err="1"/>
              <a:t>IndoorGML</a:t>
            </a:r>
            <a:r>
              <a:rPr lang="en-US" altLang="ko-KR" sz="1600" dirty="0"/>
              <a:t>, this property may not be displayed in the document because its cardinality is 0..1. If you not select some attributes of them it will not appear in the document.</a:t>
            </a:r>
          </a:p>
        </p:txBody>
      </p:sp>
    </p:spTree>
    <p:extLst>
      <p:ext uri="{BB962C8B-B14F-4D97-AF65-F5344CB8AC3E}">
        <p14:creationId xmlns:p14="http://schemas.microsoft.com/office/powerpoint/2010/main" val="221135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D59A872-2032-4606-B0EC-490746F6BC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954"/>
          <a:stretch/>
        </p:blipFill>
        <p:spPr>
          <a:xfrm>
            <a:off x="925075" y="3743706"/>
            <a:ext cx="4088150" cy="2934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784AC80-CEEA-464F-AF5C-27724864DEC4}"/>
              </a:ext>
            </a:extLst>
          </p:cNvPr>
          <p:cNvSpPr/>
          <p:nvPr/>
        </p:nvSpPr>
        <p:spPr>
          <a:xfrm rot="10800000">
            <a:off x="4815588" y="5091373"/>
            <a:ext cx="1181469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9D0A9C7-292C-4E00-8FFA-724D8B9A2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9420" y="1114277"/>
            <a:ext cx="5301675" cy="55022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BBEA7A3-41AF-4B21-B452-14AD61FFFCB6}"/>
              </a:ext>
            </a:extLst>
          </p:cNvPr>
          <p:cNvSpPr/>
          <p:nvPr/>
        </p:nvSpPr>
        <p:spPr>
          <a:xfrm>
            <a:off x="4914530" y="2819741"/>
            <a:ext cx="1181469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BE1DE4-C130-4AD7-81EF-4DA68E19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Export to </a:t>
            </a:r>
            <a:r>
              <a:rPr lang="en-US" altLang="ko-KR" dirty="0" err="1"/>
              <a:t>IndoorGML</a:t>
            </a:r>
            <a:r>
              <a:rPr lang="en-US" altLang="ko-KR" dirty="0"/>
              <a:t> - 2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75D562-0DF5-413A-BB75-E127264E8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76" y="2555916"/>
            <a:ext cx="4088151" cy="10563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E904EB5-1F72-4DC4-B374-5DCC6567AD27}"/>
              </a:ext>
            </a:extLst>
          </p:cNvPr>
          <p:cNvSpPr/>
          <p:nvPr/>
        </p:nvSpPr>
        <p:spPr>
          <a:xfrm rot="5400000">
            <a:off x="2542890" y="2251287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BEEE48-B8B4-4427-8BD0-D0DF750417D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075" y="1148046"/>
            <a:ext cx="4088151" cy="12763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F992F2-F02B-4901-AE35-B0115EEB7E10}"/>
              </a:ext>
            </a:extLst>
          </p:cNvPr>
          <p:cNvSpPr/>
          <p:nvPr/>
        </p:nvSpPr>
        <p:spPr>
          <a:xfrm>
            <a:off x="2965164" y="1204129"/>
            <a:ext cx="2540100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Download </a:t>
            </a:r>
            <a:r>
              <a:rPr lang="en-US" altLang="ko-KR" dirty="0" err="1">
                <a:solidFill>
                  <a:schemeClr val="tx1"/>
                </a:solidFill>
              </a:rPr>
              <a:t>gml</a:t>
            </a:r>
            <a:r>
              <a:rPr lang="en-US" altLang="ko-KR" dirty="0">
                <a:solidFill>
                  <a:schemeClr val="tx1"/>
                </a:solidFill>
              </a:rPr>
              <a:t> file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BE8C09-6622-4181-BC88-E7FC4F7604DD}"/>
              </a:ext>
            </a:extLst>
          </p:cNvPr>
          <p:cNvSpPr/>
          <p:nvPr/>
        </p:nvSpPr>
        <p:spPr>
          <a:xfrm>
            <a:off x="2566448" y="1936675"/>
            <a:ext cx="807587" cy="18345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34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F727249-7000-4FBB-85CC-DC59DE04DFE6}"/>
              </a:ext>
            </a:extLst>
          </p:cNvPr>
          <p:cNvSpPr txBox="1"/>
          <p:nvPr/>
        </p:nvSpPr>
        <p:spPr>
          <a:xfrm>
            <a:off x="3182381" y="2705725"/>
            <a:ext cx="58272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84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5B878C7-CE7F-4970-A106-AB5230DEC5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5">
            <a:extLst>
              <a:ext uri="{FF2B5EF4-FFF2-40B4-BE49-F238E27FC236}">
                <a16:creationId xmlns:a16="http://schemas.microsoft.com/office/drawing/2014/main" id="{34F77A27-9014-4F3D-9AC2-1EC331361D00}"/>
              </a:ext>
            </a:extLst>
          </p:cNvPr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1">
              <a:extLst>
                <a:ext uri="{FF2B5EF4-FFF2-40B4-BE49-F238E27FC236}">
                  <a16:creationId xmlns:a16="http://schemas.microsoft.com/office/drawing/2014/main" id="{B1C9D08C-ACD2-4550-A497-7D99D5F64D4B}"/>
                </a:ext>
              </a:extLst>
            </p:cNvPr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2">
              <a:extLst>
                <a:ext uri="{FF2B5EF4-FFF2-40B4-BE49-F238E27FC236}">
                  <a16:creationId xmlns:a16="http://schemas.microsoft.com/office/drawing/2014/main" id="{B462B3D9-6D24-469D-8A33-21BCD317CA82}"/>
                </a:ext>
              </a:extLst>
            </p:cNvPr>
            <p:cNvSpPr txBox="1"/>
            <p:nvPr/>
          </p:nvSpPr>
          <p:spPr>
            <a:xfrm>
              <a:off x="428625" y="705534"/>
              <a:ext cx="253787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6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1</a:t>
              </a:r>
              <a:endParaRPr kumimoji="1" lang="ja-JP" alt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テキスト ボックス 4">
              <a:extLst>
                <a:ext uri="{FF2B5EF4-FFF2-40B4-BE49-F238E27FC236}">
                  <a16:creationId xmlns:a16="http://schemas.microsoft.com/office/drawing/2014/main" id="{936FA037-E311-4232-813F-C91E94F6D920}"/>
                </a:ext>
              </a:extLst>
            </p:cNvPr>
            <p:cNvSpPr txBox="1"/>
            <p:nvPr/>
          </p:nvSpPr>
          <p:spPr>
            <a:xfrm>
              <a:off x="428625" y="1667381"/>
              <a:ext cx="407034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5400" dirty="0">
                  <a:solidFill>
                    <a:schemeClr val="bg1"/>
                  </a:solidFill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Environment</a:t>
              </a:r>
            </a:p>
            <a:p>
              <a:r>
                <a:rPr lang="en-US" altLang="ja-JP" sz="5400" dirty="0">
                  <a:solidFill>
                    <a:schemeClr val="bg1"/>
                  </a:solidFill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Setting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D40A88-9F07-473A-AF84-8B589BAA8F3C}"/>
              </a:ext>
            </a:extLst>
          </p:cNvPr>
          <p:cNvSpPr txBox="1"/>
          <p:nvPr/>
        </p:nvSpPr>
        <p:spPr>
          <a:xfrm>
            <a:off x="2161309" y="4177139"/>
            <a:ext cx="7630392" cy="248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 of all, you need to set the environment for editing.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order for you to use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InEditor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sufficiently, you must install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InFactory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that a restful server and library to create OGC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IndoorGML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InViewer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Three.js-based viewer for visualizing OGC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IndoorGML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well as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InEditor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978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C50B1-A3F3-441D-9B46-DEEE215F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InEditor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B0A7B3-3CF4-4352-A3FE-D1CC134FD620}"/>
              </a:ext>
            </a:extLst>
          </p:cNvPr>
          <p:cNvSpPr/>
          <p:nvPr/>
        </p:nvSpPr>
        <p:spPr>
          <a:xfrm>
            <a:off x="5657849" y="3048534"/>
            <a:ext cx="4572001" cy="26955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CE393B-EBB9-4262-9FD4-443EAC485911}"/>
              </a:ext>
            </a:extLst>
          </p:cNvPr>
          <p:cNvSpPr/>
          <p:nvPr/>
        </p:nvSpPr>
        <p:spPr>
          <a:xfrm>
            <a:off x="6791325" y="3599256"/>
            <a:ext cx="1133476" cy="23635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115B26-DCE5-4D67-8AFB-84D9BA785BDF}"/>
              </a:ext>
            </a:extLst>
          </p:cNvPr>
          <p:cNvSpPr/>
          <p:nvPr/>
        </p:nvSpPr>
        <p:spPr>
          <a:xfrm>
            <a:off x="6029325" y="3896120"/>
            <a:ext cx="1000125" cy="23730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グループ化 9">
            <a:extLst>
              <a:ext uri="{FF2B5EF4-FFF2-40B4-BE49-F238E27FC236}">
                <a16:creationId xmlns:a16="http://schemas.microsoft.com/office/drawing/2014/main" id="{908E0242-3458-40CA-A4CF-382A714A939B}"/>
              </a:ext>
            </a:extLst>
          </p:cNvPr>
          <p:cNvGrpSpPr/>
          <p:nvPr/>
        </p:nvGrpSpPr>
        <p:grpSpPr>
          <a:xfrm>
            <a:off x="887522" y="1321057"/>
            <a:ext cx="7984426" cy="796786"/>
            <a:chOff x="887522" y="1067057"/>
            <a:chExt cx="7984426" cy="796786"/>
          </a:xfrm>
        </p:grpSpPr>
        <p:sp>
          <p:nvSpPr>
            <p:cNvPr id="7" name="正方形/長方形 3">
              <a:extLst>
                <a:ext uri="{FF2B5EF4-FFF2-40B4-BE49-F238E27FC236}">
                  <a16:creationId xmlns:a16="http://schemas.microsoft.com/office/drawing/2014/main" id="{B0775B32-CC31-4469-A2BB-EF0D9C39AFC3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グループ化 5">
              <a:extLst>
                <a:ext uri="{FF2B5EF4-FFF2-40B4-BE49-F238E27FC236}">
                  <a16:creationId xmlns:a16="http://schemas.microsoft.com/office/drawing/2014/main" id="{B996895D-2191-4B70-B6C9-89892C5916F2}"/>
                </a:ext>
              </a:extLst>
            </p:cNvPr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9" name="テキスト ボックス 30">
                <a:extLst>
                  <a:ext uri="{FF2B5EF4-FFF2-40B4-BE49-F238E27FC236}">
                    <a16:creationId xmlns:a16="http://schemas.microsoft.com/office/drawing/2014/main" id="{7380E78A-B326-4AEF-B075-ED6A62158D03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27847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Prerequisites</a:t>
                </a:r>
              </a:p>
            </p:txBody>
          </p:sp>
          <p:sp>
            <p:nvSpPr>
              <p:cNvPr id="10" name="テキスト ボックス 31">
                <a:extLst>
                  <a:ext uri="{FF2B5EF4-FFF2-40B4-BE49-F238E27FC236}">
                    <a16:creationId xmlns:a16="http://schemas.microsoft.com/office/drawing/2014/main" id="{BD42059E-0058-44B2-BCA9-3E0E7C5BFE53}"/>
                  </a:ext>
                </a:extLst>
              </p:cNvPr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Node.js : </a:t>
                </a:r>
                <a:r>
                  <a:rPr kumimoji="1" lang="en-US" altLang="ja-JP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InEditor</a:t>
                </a:r>
                <a:r>
                  <a:rPr kumimoji="1"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use node for server-side</a:t>
                </a:r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altLang="ja-JP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2"/>
                  </a:rPr>
                  <a:t>https://nodejs.org/</a:t>
                </a:r>
              </a:p>
            </p:txBody>
          </p:sp>
        </p:grpSp>
      </p:grpSp>
      <p:grpSp>
        <p:nvGrpSpPr>
          <p:cNvPr id="11" name="グループ化 32">
            <a:extLst>
              <a:ext uri="{FF2B5EF4-FFF2-40B4-BE49-F238E27FC236}">
                <a16:creationId xmlns:a16="http://schemas.microsoft.com/office/drawing/2014/main" id="{23C6A396-738C-474A-93F3-B26C619971BB}"/>
              </a:ext>
            </a:extLst>
          </p:cNvPr>
          <p:cNvGrpSpPr/>
          <p:nvPr/>
        </p:nvGrpSpPr>
        <p:grpSpPr>
          <a:xfrm>
            <a:off x="887522" y="2271731"/>
            <a:ext cx="10494852" cy="2458779"/>
            <a:chOff x="887522" y="1067057"/>
            <a:chExt cx="10494852" cy="2458779"/>
          </a:xfrm>
        </p:grpSpPr>
        <p:sp>
          <p:nvSpPr>
            <p:cNvPr id="12" name="正方形/長方形 33">
              <a:extLst>
                <a:ext uri="{FF2B5EF4-FFF2-40B4-BE49-F238E27FC236}">
                  <a16:creationId xmlns:a16="http://schemas.microsoft.com/office/drawing/2014/main" id="{3E86F43B-AB27-49BF-AD59-ECFBCF69901C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グループ化 34">
              <a:extLst>
                <a:ext uri="{FF2B5EF4-FFF2-40B4-BE49-F238E27FC236}">
                  <a16:creationId xmlns:a16="http://schemas.microsoft.com/office/drawing/2014/main" id="{DF88B421-449F-4F08-9407-CD54B761643B}"/>
                </a:ext>
              </a:extLst>
            </p:cNvPr>
            <p:cNvGrpSpPr/>
            <p:nvPr/>
          </p:nvGrpSpPr>
          <p:grpSpPr>
            <a:xfrm>
              <a:off x="1556747" y="1067057"/>
              <a:ext cx="9825627" cy="2458779"/>
              <a:chOff x="1556747" y="1067057"/>
              <a:chExt cx="9825627" cy="2458779"/>
            </a:xfrm>
          </p:grpSpPr>
          <p:sp>
            <p:nvSpPr>
              <p:cNvPr id="14" name="テキスト ボックス 35">
                <a:extLst>
                  <a:ext uri="{FF2B5EF4-FFF2-40B4-BE49-F238E27FC236}">
                    <a16:creationId xmlns:a16="http://schemas.microsoft.com/office/drawing/2014/main" id="{5EE3ADC0-C14E-4E46-AFD9-A47C8D1DD4CB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19896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Installing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テキスト ボックス 36">
                <a:extLst>
                  <a:ext uri="{FF2B5EF4-FFF2-40B4-BE49-F238E27FC236}">
                    <a16:creationId xmlns:a16="http://schemas.microsoft.com/office/drawing/2014/main" id="{07EDB7C7-1AC9-4B69-9BD0-C64110FD9CC8}"/>
                  </a:ext>
                </a:extLst>
              </p:cNvPr>
              <p:cNvSpPr txBox="1"/>
              <p:nvPr/>
            </p:nvSpPr>
            <p:spPr>
              <a:xfrm>
                <a:off x="1556747" y="1494511"/>
                <a:ext cx="982562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Download project : You can download zip file from </a:t>
                </a:r>
                <a:r>
                  <a:rPr kumimoji="0" lang="ko-KR" altLang="ko-KR" sz="1600" dirty="0">
                    <a:solidFill>
                      <a:srgbClr val="24292E"/>
                    </a:solidFill>
                    <a:latin typeface="Arial Unicode MS"/>
                    <a:ea typeface="SFMono-Regular"/>
                    <a:hlinkClick r:id="rId3"/>
                  </a:rPr>
                  <a:t>https://github.com/STEMLab/InEditor.git</a:t>
                </a:r>
                <a:r>
                  <a:rPr kumimoji="0" lang="ko-KR" altLang="ko-KR" sz="1400" dirty="0">
                    <a:hlinkClick r:id="rId3"/>
                  </a:rPr>
                  <a:t> </a:t>
                </a:r>
                <a:endParaRPr kumimoji="0" lang="ko-KR" altLang="ko-KR" sz="4400" dirty="0">
                  <a:latin typeface="Arial" panose="020B0604020202020204" pitchFamily="34" charset="0"/>
                </a:endParaRPr>
              </a:p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		      or down using git  </a:t>
                </a:r>
                <a:r>
                  <a:rPr lang="en-US" altLang="ja-JP" sz="16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</a:t>
                </a:r>
                <a:r>
                  <a:rPr lang="en-US" altLang="ja-JP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clone </a:t>
                </a:r>
                <a:r>
                  <a:rPr kumimoji="0" lang="ko-KR" altLang="ko-KR" sz="1600" i="1" dirty="0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https://github.com/STEMLab/InEditor.git</a:t>
                </a:r>
                <a:r>
                  <a:rPr kumimoji="0" lang="ko-KR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kumimoji="0"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Install module : Open command prompt on project folder</a:t>
                </a: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		and install module by executing 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npm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install</a:t>
                </a:r>
                <a:endParaRPr kumimoji="0" lang="en-US" altLang="ko-KR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Start </a:t>
                </a:r>
                <a:r>
                  <a:rPr kumimoji="0" lang="en-US" altLang="ko-KR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InEditor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: Start server by executing 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npm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start 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</a:p>
              <a:p>
                <a:pPr lvl="2"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	Launch a web browser and open the editor</a:t>
                </a:r>
                <a:r>
                  <a:rPr kumimoji="0"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  <a:hlinkClick r:id="rId4"/>
                  </a:rPr>
                  <a:t>http://127.0.0.1:8080</a:t>
                </a:r>
                <a:r>
                  <a:rPr kumimoji="0"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  <a:endParaRPr kumimoji="0"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kumimoji="0" lang="ko-KR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" name="テキスト ボックス 10">
            <a:extLst>
              <a:ext uri="{FF2B5EF4-FFF2-40B4-BE49-F238E27FC236}">
                <a16:creationId xmlns:a16="http://schemas.microsoft.com/office/drawing/2014/main" id="{62E80041-3573-40E8-B5DE-8C079F12F579}"/>
              </a:ext>
            </a:extLst>
          </p:cNvPr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52">
            <a:extLst>
              <a:ext uri="{FF2B5EF4-FFF2-40B4-BE49-F238E27FC236}">
                <a16:creationId xmlns:a16="http://schemas.microsoft.com/office/drawing/2014/main" id="{66ED2098-5810-4D45-8CA4-D053A8B568D7}"/>
              </a:ext>
            </a:extLst>
          </p:cNvPr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8E33D-E127-44E4-908C-A332704119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6094" y="4592422"/>
            <a:ext cx="5059799" cy="17907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C6E4BA8-895F-4C13-99EA-014E863122E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9814" y="4592422"/>
            <a:ext cx="5059799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FB954-1F1D-47AF-9F29-6F6935FF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InFactory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C62C53-037D-4CE8-B8DE-A22ED673D65B}"/>
              </a:ext>
            </a:extLst>
          </p:cNvPr>
          <p:cNvSpPr/>
          <p:nvPr/>
        </p:nvSpPr>
        <p:spPr>
          <a:xfrm>
            <a:off x="5665781" y="3049903"/>
            <a:ext cx="4630744" cy="26955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グループ化 9">
            <a:extLst>
              <a:ext uri="{FF2B5EF4-FFF2-40B4-BE49-F238E27FC236}">
                <a16:creationId xmlns:a16="http://schemas.microsoft.com/office/drawing/2014/main" id="{E9F2C1A0-26BE-4AD1-8159-1AE840B7112D}"/>
              </a:ext>
            </a:extLst>
          </p:cNvPr>
          <p:cNvGrpSpPr/>
          <p:nvPr/>
        </p:nvGrpSpPr>
        <p:grpSpPr>
          <a:xfrm>
            <a:off x="887522" y="1321057"/>
            <a:ext cx="10656778" cy="1073785"/>
            <a:chOff x="887522" y="1067057"/>
            <a:chExt cx="10656778" cy="1073785"/>
          </a:xfrm>
        </p:grpSpPr>
        <p:sp>
          <p:nvSpPr>
            <p:cNvPr id="5" name="正方形/長方形 3">
              <a:extLst>
                <a:ext uri="{FF2B5EF4-FFF2-40B4-BE49-F238E27FC236}">
                  <a16:creationId xmlns:a16="http://schemas.microsoft.com/office/drawing/2014/main" id="{3AFEA741-F571-491F-9D6A-E3AF0E516D69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C09256BF-9AE8-4832-AA6B-FF6800931135}"/>
                </a:ext>
              </a:extLst>
            </p:cNvPr>
            <p:cNvGrpSpPr/>
            <p:nvPr/>
          </p:nvGrpSpPr>
          <p:grpSpPr>
            <a:xfrm>
              <a:off x="1556748" y="1067057"/>
              <a:ext cx="9987552" cy="1073785"/>
              <a:chOff x="1556748" y="1067057"/>
              <a:chExt cx="9987552" cy="1073785"/>
            </a:xfrm>
          </p:grpSpPr>
          <p:sp>
            <p:nvSpPr>
              <p:cNvPr id="7" name="テキスト ボックス 30">
                <a:extLst>
                  <a:ext uri="{FF2B5EF4-FFF2-40B4-BE49-F238E27FC236}">
                    <a16:creationId xmlns:a16="http://schemas.microsoft.com/office/drawing/2014/main" id="{46F699FC-E5D9-45C4-822B-7F615253ABDF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27847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Prerequisites</a:t>
                </a:r>
              </a:p>
            </p:txBody>
          </p:sp>
          <p:sp>
            <p:nvSpPr>
              <p:cNvPr id="8" name="テキスト ボックス 31">
                <a:extLst>
                  <a:ext uri="{FF2B5EF4-FFF2-40B4-BE49-F238E27FC236}">
                    <a16:creationId xmlns:a16="http://schemas.microsoft.com/office/drawing/2014/main" id="{D485773C-CF5C-4983-8399-3958FB9468F6}"/>
                  </a:ext>
                </a:extLst>
              </p:cNvPr>
              <p:cNvSpPr txBox="1"/>
              <p:nvPr/>
            </p:nvSpPr>
            <p:spPr>
              <a:xfrm>
                <a:off x="1556748" y="1494511"/>
                <a:ext cx="9987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Maven : over 3.5 version.</a:t>
                </a:r>
              </a:p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Java : JDK over 1.8 version. JAVA 8 is not working at the upper version</a:t>
                </a:r>
              </a:p>
            </p:txBody>
          </p:sp>
        </p:grpSp>
      </p:grpSp>
      <p:sp>
        <p:nvSpPr>
          <p:cNvPr id="9" name="テキスト ボックス 10">
            <a:extLst>
              <a:ext uri="{FF2B5EF4-FFF2-40B4-BE49-F238E27FC236}">
                <a16:creationId xmlns:a16="http://schemas.microsoft.com/office/drawing/2014/main" id="{A6EA0F98-8C7E-44B2-BFB4-DD95C44362A3}"/>
              </a:ext>
            </a:extLst>
          </p:cNvPr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5652A0-09CE-4822-80D1-CF83CFA64458}"/>
              </a:ext>
            </a:extLst>
          </p:cNvPr>
          <p:cNvSpPr/>
          <p:nvPr/>
        </p:nvSpPr>
        <p:spPr>
          <a:xfrm>
            <a:off x="6488609" y="3613026"/>
            <a:ext cx="1598115" cy="23635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2F32D0-E801-4B5F-89AC-B6B05ECE88D2}"/>
              </a:ext>
            </a:extLst>
          </p:cNvPr>
          <p:cNvSpPr/>
          <p:nvPr/>
        </p:nvSpPr>
        <p:spPr>
          <a:xfrm>
            <a:off x="6627703" y="3896119"/>
            <a:ext cx="3021122" cy="23730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グループ化 32">
            <a:extLst>
              <a:ext uri="{FF2B5EF4-FFF2-40B4-BE49-F238E27FC236}">
                <a16:creationId xmlns:a16="http://schemas.microsoft.com/office/drawing/2014/main" id="{07815F2A-740F-4176-A2C0-6AD493EB4299}"/>
              </a:ext>
            </a:extLst>
          </p:cNvPr>
          <p:cNvGrpSpPr/>
          <p:nvPr/>
        </p:nvGrpSpPr>
        <p:grpSpPr>
          <a:xfrm>
            <a:off x="887522" y="2271731"/>
            <a:ext cx="10494852" cy="1904782"/>
            <a:chOff x="887522" y="1067057"/>
            <a:chExt cx="10494852" cy="1904782"/>
          </a:xfrm>
        </p:grpSpPr>
        <p:sp>
          <p:nvSpPr>
            <p:cNvPr id="13" name="正方形/長方形 33">
              <a:extLst>
                <a:ext uri="{FF2B5EF4-FFF2-40B4-BE49-F238E27FC236}">
                  <a16:creationId xmlns:a16="http://schemas.microsoft.com/office/drawing/2014/main" id="{605355BC-E496-4A01-AE10-8762182694FB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グループ化 34">
              <a:extLst>
                <a:ext uri="{FF2B5EF4-FFF2-40B4-BE49-F238E27FC236}">
                  <a16:creationId xmlns:a16="http://schemas.microsoft.com/office/drawing/2014/main" id="{569A1E45-3D84-4804-870B-6C6F06EA50B0}"/>
                </a:ext>
              </a:extLst>
            </p:cNvPr>
            <p:cNvGrpSpPr/>
            <p:nvPr/>
          </p:nvGrpSpPr>
          <p:grpSpPr>
            <a:xfrm>
              <a:off x="1556747" y="1067057"/>
              <a:ext cx="9825627" cy="1904782"/>
              <a:chOff x="1556747" y="1067057"/>
              <a:chExt cx="9825627" cy="1904782"/>
            </a:xfrm>
          </p:grpSpPr>
          <p:sp>
            <p:nvSpPr>
              <p:cNvPr id="15" name="テキスト ボックス 35">
                <a:extLst>
                  <a:ext uri="{FF2B5EF4-FFF2-40B4-BE49-F238E27FC236}">
                    <a16:creationId xmlns:a16="http://schemas.microsoft.com/office/drawing/2014/main" id="{220B3F43-CE91-41A9-89B9-DE78EF02CD20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19896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Installing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テキスト ボックス 36">
                <a:extLst>
                  <a:ext uri="{FF2B5EF4-FFF2-40B4-BE49-F238E27FC236}">
                    <a16:creationId xmlns:a16="http://schemas.microsoft.com/office/drawing/2014/main" id="{692E5014-4988-4D0D-BC12-8C3C11A6B3D1}"/>
                  </a:ext>
                </a:extLst>
              </p:cNvPr>
              <p:cNvSpPr txBox="1"/>
              <p:nvPr/>
            </p:nvSpPr>
            <p:spPr>
              <a:xfrm>
                <a:off x="1556747" y="1494511"/>
                <a:ext cx="982562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Download project : You can download zip file from </a:t>
                </a:r>
                <a:r>
                  <a:rPr kumimoji="0" lang="en-US" altLang="ko-KR" sz="1600" i="1" dirty="0">
                    <a:solidFill>
                      <a:srgbClr val="24292E"/>
                    </a:solidFill>
                    <a:latin typeface="Arial Unicode MS"/>
                    <a:ea typeface="SFMono-Regular"/>
                    <a:hlinkClick r:id="rId2"/>
                  </a:rPr>
                  <a:t>https://github.com/STEMLab/InFactory</a:t>
                </a:r>
                <a:endParaRPr kumimoji="0" lang="ko-KR" altLang="ko-KR" sz="1600" i="1" dirty="0">
                  <a:latin typeface="Arial" panose="020B0604020202020204" pitchFamily="34" charset="0"/>
                </a:endParaRPr>
              </a:p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		      or down using git  </a:t>
                </a:r>
                <a:r>
                  <a:rPr lang="en-US" altLang="ja-JP" sz="16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</a:t>
                </a:r>
                <a:r>
                  <a:rPr lang="en-US" altLang="ja-JP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clone </a:t>
                </a:r>
                <a:r>
                  <a:rPr kumimoji="0" lang="ko-KR" altLang="ko-KR" sz="1600" i="1" dirty="0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https://github.com/STEMLab/</a:t>
                </a:r>
                <a:r>
                  <a:rPr kumimoji="0" lang="en-US" altLang="ko-KR" sz="1600" i="1" dirty="0" err="1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InFactory</a:t>
                </a:r>
                <a:r>
                  <a:rPr kumimoji="0" lang="ko-KR" altLang="ko-KR" sz="1600" i="1" dirty="0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.git</a:t>
                </a:r>
                <a:r>
                  <a:rPr kumimoji="0" lang="ko-KR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kumimoji="0"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Build Project : Open command prompt on project folder</a:t>
                </a: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	            and build project by executing 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mvn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clean install</a:t>
                </a:r>
                <a:endParaRPr kumimoji="0" lang="en-US" altLang="ko-KR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Start Spring Server : Start server by executing 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mvn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jetty:run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“-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Djetty.port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=9797”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</p:grpSp>
      </p:grpSp>
      <p:sp>
        <p:nvSpPr>
          <p:cNvPr id="17" name="テキスト ボックス 52">
            <a:extLst>
              <a:ext uri="{FF2B5EF4-FFF2-40B4-BE49-F238E27FC236}">
                <a16:creationId xmlns:a16="http://schemas.microsoft.com/office/drawing/2014/main" id="{B694001F-854B-4160-A602-04EDE1B2A259}"/>
              </a:ext>
            </a:extLst>
          </p:cNvPr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165FF8C-8D7D-411C-BC39-128C42623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02" y="4178592"/>
            <a:ext cx="5364945" cy="9449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A29DF1-1E8C-4CC2-94C5-18DBD6DF7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01" y="5208465"/>
            <a:ext cx="5364945" cy="16948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43550AF-AB0D-4071-AC13-C5498E7DD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409" y="4194882"/>
            <a:ext cx="5108891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3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87923-C675-44E7-B048-D689368B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InViewer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27E12B-D6F1-4760-93A3-71B0387CEBE4}"/>
              </a:ext>
            </a:extLst>
          </p:cNvPr>
          <p:cNvSpPr/>
          <p:nvPr/>
        </p:nvSpPr>
        <p:spPr>
          <a:xfrm>
            <a:off x="5657849" y="3048534"/>
            <a:ext cx="4572001" cy="26955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18F396-20A1-49C0-B3F4-0FD0F914A298}"/>
              </a:ext>
            </a:extLst>
          </p:cNvPr>
          <p:cNvSpPr/>
          <p:nvPr/>
        </p:nvSpPr>
        <p:spPr>
          <a:xfrm>
            <a:off x="6800850" y="3599256"/>
            <a:ext cx="1133476" cy="23635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BD0466-DCF0-43C1-959E-72BC57DC1DFE}"/>
              </a:ext>
            </a:extLst>
          </p:cNvPr>
          <p:cNvSpPr/>
          <p:nvPr/>
        </p:nvSpPr>
        <p:spPr>
          <a:xfrm>
            <a:off x="6142469" y="3886884"/>
            <a:ext cx="942975" cy="23730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グループ化 9">
            <a:extLst>
              <a:ext uri="{FF2B5EF4-FFF2-40B4-BE49-F238E27FC236}">
                <a16:creationId xmlns:a16="http://schemas.microsoft.com/office/drawing/2014/main" id="{5A52CD89-A2CC-4656-9211-210DC83E0F11}"/>
              </a:ext>
            </a:extLst>
          </p:cNvPr>
          <p:cNvGrpSpPr/>
          <p:nvPr/>
        </p:nvGrpSpPr>
        <p:grpSpPr>
          <a:xfrm>
            <a:off x="887522" y="1321057"/>
            <a:ext cx="10656778" cy="796786"/>
            <a:chOff x="887522" y="1067057"/>
            <a:chExt cx="10656778" cy="796786"/>
          </a:xfrm>
        </p:grpSpPr>
        <p:sp>
          <p:nvSpPr>
            <p:cNvPr id="7" name="正方形/長方形 3">
              <a:extLst>
                <a:ext uri="{FF2B5EF4-FFF2-40B4-BE49-F238E27FC236}">
                  <a16:creationId xmlns:a16="http://schemas.microsoft.com/office/drawing/2014/main" id="{91E38B17-D348-4691-929E-0E0C2F12BBE2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グループ化 5">
              <a:extLst>
                <a:ext uri="{FF2B5EF4-FFF2-40B4-BE49-F238E27FC236}">
                  <a16:creationId xmlns:a16="http://schemas.microsoft.com/office/drawing/2014/main" id="{A487F802-5470-4AD7-BC56-BF32BA1C1DD5}"/>
                </a:ext>
              </a:extLst>
            </p:cNvPr>
            <p:cNvGrpSpPr/>
            <p:nvPr/>
          </p:nvGrpSpPr>
          <p:grpSpPr>
            <a:xfrm>
              <a:off x="1556748" y="1067057"/>
              <a:ext cx="9987552" cy="796786"/>
              <a:chOff x="1556748" y="1067057"/>
              <a:chExt cx="9987552" cy="796786"/>
            </a:xfrm>
          </p:grpSpPr>
          <p:sp>
            <p:nvSpPr>
              <p:cNvPr id="9" name="テキスト ボックス 30">
                <a:extLst>
                  <a:ext uri="{FF2B5EF4-FFF2-40B4-BE49-F238E27FC236}">
                    <a16:creationId xmlns:a16="http://schemas.microsoft.com/office/drawing/2014/main" id="{42CCD413-C1DB-4680-9C95-43F8BF809630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27847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Prerequisites</a:t>
                </a:r>
              </a:p>
            </p:txBody>
          </p:sp>
          <p:sp>
            <p:nvSpPr>
              <p:cNvPr id="10" name="テキスト ボックス 31">
                <a:extLst>
                  <a:ext uri="{FF2B5EF4-FFF2-40B4-BE49-F238E27FC236}">
                    <a16:creationId xmlns:a16="http://schemas.microsoft.com/office/drawing/2014/main" id="{13310282-A4ED-4F10-8251-BF0FAAEB579D}"/>
                  </a:ext>
                </a:extLst>
              </p:cNvPr>
              <p:cNvSpPr txBox="1"/>
              <p:nvPr/>
            </p:nvSpPr>
            <p:spPr>
              <a:xfrm>
                <a:off x="1556748" y="1494511"/>
                <a:ext cx="9987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Node.js</a:t>
                </a:r>
              </a:p>
            </p:txBody>
          </p:sp>
        </p:grp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80D6D8C-54B9-4E7A-9348-4F2A4B64AB63}"/>
              </a:ext>
            </a:extLst>
          </p:cNvPr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グループ化 32">
            <a:extLst>
              <a:ext uri="{FF2B5EF4-FFF2-40B4-BE49-F238E27FC236}">
                <a16:creationId xmlns:a16="http://schemas.microsoft.com/office/drawing/2014/main" id="{0682C3B5-A608-4A53-94FF-E4523E404D69}"/>
              </a:ext>
            </a:extLst>
          </p:cNvPr>
          <p:cNvGrpSpPr/>
          <p:nvPr/>
        </p:nvGrpSpPr>
        <p:grpSpPr>
          <a:xfrm>
            <a:off x="887522" y="2271731"/>
            <a:ext cx="10494852" cy="2181780"/>
            <a:chOff x="887522" y="1067057"/>
            <a:chExt cx="10494852" cy="2181780"/>
          </a:xfrm>
        </p:grpSpPr>
        <p:sp>
          <p:nvSpPr>
            <p:cNvPr id="13" name="正方形/長方形 33">
              <a:extLst>
                <a:ext uri="{FF2B5EF4-FFF2-40B4-BE49-F238E27FC236}">
                  <a16:creationId xmlns:a16="http://schemas.microsoft.com/office/drawing/2014/main" id="{E2D5D7BD-C242-4098-BBBE-89748A285AD3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グループ化 34">
              <a:extLst>
                <a:ext uri="{FF2B5EF4-FFF2-40B4-BE49-F238E27FC236}">
                  <a16:creationId xmlns:a16="http://schemas.microsoft.com/office/drawing/2014/main" id="{8DE75739-8855-419D-9714-FCBBD8FFFC5E}"/>
                </a:ext>
              </a:extLst>
            </p:cNvPr>
            <p:cNvGrpSpPr/>
            <p:nvPr/>
          </p:nvGrpSpPr>
          <p:grpSpPr>
            <a:xfrm>
              <a:off x="1556747" y="1067057"/>
              <a:ext cx="9825627" cy="2181780"/>
              <a:chOff x="1556747" y="1067057"/>
              <a:chExt cx="9825627" cy="2181780"/>
            </a:xfrm>
          </p:grpSpPr>
          <p:sp>
            <p:nvSpPr>
              <p:cNvPr id="15" name="テキスト ボックス 35">
                <a:extLst>
                  <a:ext uri="{FF2B5EF4-FFF2-40B4-BE49-F238E27FC236}">
                    <a16:creationId xmlns:a16="http://schemas.microsoft.com/office/drawing/2014/main" id="{47F939AE-600F-4E97-A693-F934CAD81CAF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19896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Installing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テキスト ボックス 36">
                <a:extLst>
                  <a:ext uri="{FF2B5EF4-FFF2-40B4-BE49-F238E27FC236}">
                    <a16:creationId xmlns:a16="http://schemas.microsoft.com/office/drawing/2014/main" id="{22242B7E-C3DE-4426-BCC3-354C815016FE}"/>
                  </a:ext>
                </a:extLst>
              </p:cNvPr>
              <p:cNvSpPr txBox="1"/>
              <p:nvPr/>
            </p:nvSpPr>
            <p:spPr>
              <a:xfrm>
                <a:off x="1556747" y="1494511"/>
                <a:ext cx="982562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Download project : You can download zip file from </a:t>
                </a:r>
                <a:r>
                  <a:rPr kumimoji="0" lang="en-US" altLang="ko-KR" sz="1600" i="1" dirty="0">
                    <a:solidFill>
                      <a:srgbClr val="24292E"/>
                    </a:solidFill>
                    <a:latin typeface="Arial Unicode MS"/>
                    <a:ea typeface="SFMono-Regular"/>
                    <a:hlinkClick r:id="rId2"/>
                  </a:rPr>
                  <a:t>https://github.com/STEMLab/InViewer </a:t>
                </a:r>
                <a:endParaRPr kumimoji="0" lang="ko-KR" altLang="ko-KR" sz="1600" i="1" dirty="0">
                  <a:latin typeface="Arial" panose="020B0604020202020204" pitchFamily="34" charset="0"/>
                </a:endParaRPr>
              </a:p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		      or down using git  </a:t>
                </a:r>
                <a:r>
                  <a:rPr lang="en-US" altLang="ja-JP" sz="16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</a:t>
                </a:r>
                <a:r>
                  <a:rPr lang="en-US" altLang="ja-JP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clone </a:t>
                </a:r>
                <a:r>
                  <a:rPr kumimoji="0" lang="ko-KR" altLang="ko-KR" sz="1600" i="1" dirty="0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https://github.com/STEMLab/</a:t>
                </a:r>
                <a:r>
                  <a:rPr kumimoji="0" lang="en-US" altLang="ko-KR" sz="1600" i="1" dirty="0" err="1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I</a:t>
                </a:r>
                <a:r>
                  <a:rPr kumimoji="0" lang="en-US" altLang="ko-KR" sz="1600" i="1" dirty="0" err="1">
                    <a:solidFill>
                      <a:srgbClr val="24292E"/>
                    </a:solidFill>
                    <a:latin typeface="Arial Unicode MS"/>
                    <a:ea typeface="SFMono-Regular"/>
                  </a:rPr>
                  <a:t>nViewer</a:t>
                </a:r>
                <a:r>
                  <a:rPr kumimoji="0" lang="ko-KR" altLang="ko-KR" sz="1600" i="1" dirty="0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.git</a:t>
                </a:r>
                <a:r>
                  <a:rPr kumimoji="0" lang="ko-KR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kumimoji="0"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Install module : Open command prompt on project folder</a:t>
                </a: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		and install module by executing 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npm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install</a:t>
                </a:r>
                <a:endParaRPr kumimoji="0" lang="en-US" altLang="ko-KR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Start </a:t>
                </a:r>
                <a:r>
                  <a:rPr kumimoji="0" lang="en-US" altLang="ko-KR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InViewer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: Start server by executing 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npm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start  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</a:p>
              <a:p>
                <a:pPr lvl="2"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	Launch a web browser and open the viewer</a:t>
                </a:r>
                <a:r>
                  <a:rPr kumimoji="0"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http://127.0.0.1:3000</a:t>
                </a:r>
                <a:r>
                  <a:rPr kumimoji="0"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  <a:endParaRPr kumimoji="0"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7" name="テキスト ボックス 52">
            <a:extLst>
              <a:ext uri="{FF2B5EF4-FFF2-40B4-BE49-F238E27FC236}">
                <a16:creationId xmlns:a16="http://schemas.microsoft.com/office/drawing/2014/main" id="{0BE41E77-EC0A-4599-9594-E385700D8146}"/>
              </a:ext>
            </a:extLst>
          </p:cNvPr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48155B-910E-437A-9A7E-17BBBB669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8" y="4429440"/>
            <a:ext cx="5236918" cy="7437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8A41E16-8C01-4C19-B0FB-BFBA76F2D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98" y="5273454"/>
            <a:ext cx="5236918" cy="16094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144F12D-C096-4299-802C-161C3B803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410" y="4413646"/>
            <a:ext cx="5992887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85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4DFE27-7509-4556-AF28-91C597A616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5">
            <a:extLst>
              <a:ext uri="{FF2B5EF4-FFF2-40B4-BE49-F238E27FC236}">
                <a16:creationId xmlns:a16="http://schemas.microsoft.com/office/drawing/2014/main" id="{B2A4AC4C-6A9E-4CE1-8512-8F36419903B4}"/>
              </a:ext>
            </a:extLst>
          </p:cNvPr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1">
              <a:extLst>
                <a:ext uri="{FF2B5EF4-FFF2-40B4-BE49-F238E27FC236}">
                  <a16:creationId xmlns:a16="http://schemas.microsoft.com/office/drawing/2014/main" id="{AB47CA1B-7BB2-4D31-97C0-761F39E980AA}"/>
                </a:ext>
              </a:extLst>
            </p:cNvPr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2">
              <a:extLst>
                <a:ext uri="{FF2B5EF4-FFF2-40B4-BE49-F238E27FC236}">
                  <a16:creationId xmlns:a16="http://schemas.microsoft.com/office/drawing/2014/main" id="{EDF85192-FB75-47A4-8F47-2F32BE41994B}"/>
                </a:ext>
              </a:extLst>
            </p:cNvPr>
            <p:cNvSpPr txBox="1"/>
            <p:nvPr/>
          </p:nvSpPr>
          <p:spPr>
            <a:xfrm>
              <a:off x="428625" y="705534"/>
              <a:ext cx="253787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6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2</a:t>
              </a:r>
              <a:endParaRPr kumimoji="1" lang="ja-JP" alt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テキスト ボックス 4">
              <a:extLst>
                <a:ext uri="{FF2B5EF4-FFF2-40B4-BE49-F238E27FC236}">
                  <a16:creationId xmlns:a16="http://schemas.microsoft.com/office/drawing/2014/main" id="{07E17DD9-A276-4FBC-AD3E-21471020FC97}"/>
                </a:ext>
              </a:extLst>
            </p:cNvPr>
            <p:cNvSpPr txBox="1"/>
            <p:nvPr/>
          </p:nvSpPr>
          <p:spPr>
            <a:xfrm>
              <a:off x="428625" y="1667381"/>
              <a:ext cx="480131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5400" dirty="0">
                  <a:solidFill>
                    <a:schemeClr val="bg1"/>
                  </a:solidFill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Draw two-story</a:t>
              </a:r>
            </a:p>
            <a:p>
              <a:r>
                <a:rPr lang="en-US" altLang="ja-JP" sz="5400" dirty="0">
                  <a:solidFill>
                    <a:schemeClr val="bg1"/>
                  </a:solidFill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House on</a:t>
              </a:r>
            </a:p>
            <a:p>
              <a:r>
                <a:rPr lang="en-US" altLang="ja-JP" sz="5400" dirty="0" err="1">
                  <a:solidFill>
                    <a:schemeClr val="bg1"/>
                  </a:solidFill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InEditor</a:t>
              </a:r>
              <a:endParaRPr lang="en-US" altLang="ja-JP" sz="5400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BEE9FE-314B-44B5-8F08-88633FAC9FB9}"/>
              </a:ext>
            </a:extLst>
          </p:cNvPr>
          <p:cNvSpPr txBox="1"/>
          <p:nvPr/>
        </p:nvSpPr>
        <p:spPr>
          <a:xfrm>
            <a:off x="1959291" y="4495003"/>
            <a:ext cx="7647709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Lean basic usage of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InEditor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drawing a simple house.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489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Add two new floor</a:t>
            </a:r>
            <a:endParaRPr lang="ko-KR" altLang="en-US" dirty="0"/>
          </a:p>
        </p:txBody>
      </p:sp>
      <p:cxnSp>
        <p:nvCxnSpPr>
          <p:cNvPr id="3" name="直線コネクタ 4">
            <a:extLst>
              <a:ext uri="{FF2B5EF4-FFF2-40B4-BE49-F238E27FC236}">
                <a16:creationId xmlns:a16="http://schemas.microsoft.com/office/drawing/2014/main" id="{B75EBB72-8557-44A8-A4DF-3A077F58AB4B}"/>
              </a:ext>
            </a:extLst>
          </p:cNvPr>
          <p:cNvCxnSpPr/>
          <p:nvPr/>
        </p:nvCxnSpPr>
        <p:spPr>
          <a:xfrm>
            <a:off x="0" y="1296311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193EE8B-E9C8-43D8-8029-2F26FE3CF2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4307" y="1291330"/>
            <a:ext cx="6269219" cy="5468306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C9DF5D3-262D-4C63-8A6B-6CFFB5F94772}"/>
              </a:ext>
            </a:extLst>
          </p:cNvPr>
          <p:cNvSpPr/>
          <p:nvPr/>
        </p:nvSpPr>
        <p:spPr>
          <a:xfrm>
            <a:off x="5298048" y="3587179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C49874-8B69-44A5-8D2C-E760FE6A28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2910785" y="1291329"/>
            <a:ext cx="2571509" cy="546830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D4C0555-B22C-4141-83CF-D520102E8960}"/>
              </a:ext>
            </a:extLst>
          </p:cNvPr>
          <p:cNvSpPr/>
          <p:nvPr/>
        </p:nvSpPr>
        <p:spPr>
          <a:xfrm>
            <a:off x="2454897" y="3580910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0A231E-51D4-4009-B739-6BD36D50C4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62" y="1303971"/>
            <a:ext cx="2577410" cy="545566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0C3BBE8-F796-4DF9-AD45-91B6F8AA3309}"/>
              </a:ext>
            </a:extLst>
          </p:cNvPr>
          <p:cNvSpPr/>
          <p:nvPr/>
        </p:nvSpPr>
        <p:spPr>
          <a:xfrm>
            <a:off x="91362" y="2006139"/>
            <a:ext cx="355902" cy="355902"/>
          </a:xfrm>
          <a:prstGeom prst="ellipse">
            <a:avLst/>
          </a:prstGeom>
          <a:noFill/>
          <a:ln w="57150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F7213B8-6A98-4CB2-9212-99B79441B856}"/>
              </a:ext>
            </a:extLst>
          </p:cNvPr>
          <p:cNvSpPr/>
          <p:nvPr/>
        </p:nvSpPr>
        <p:spPr>
          <a:xfrm>
            <a:off x="2910785" y="2006139"/>
            <a:ext cx="355902" cy="355902"/>
          </a:xfrm>
          <a:prstGeom prst="ellipse">
            <a:avLst/>
          </a:prstGeom>
          <a:noFill/>
          <a:ln w="57150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E747EA-29B2-4855-BB77-26EDCE088AD2}"/>
              </a:ext>
            </a:extLst>
          </p:cNvPr>
          <p:cNvSpPr/>
          <p:nvPr/>
        </p:nvSpPr>
        <p:spPr>
          <a:xfrm>
            <a:off x="0" y="5918169"/>
            <a:ext cx="12192000" cy="8414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floor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clicking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floor</a:t>
            </a:r>
            <a:r>
              <a:rPr lang="ko-KR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ko-KR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ko-KR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toolbar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30E20E-D7D4-4124-80BD-C3CE1753FE51}"/>
              </a:ext>
            </a:extLst>
          </p:cNvPr>
          <p:cNvSpPr/>
          <p:nvPr/>
        </p:nvSpPr>
        <p:spPr>
          <a:xfrm>
            <a:off x="269313" y="2412281"/>
            <a:ext cx="2272551" cy="609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Click floor button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on tool bar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78487D-F981-4E3B-9624-1BBDC5B66F8B}"/>
              </a:ext>
            </a:extLst>
          </p:cNvPr>
          <p:cNvSpPr/>
          <p:nvPr/>
        </p:nvSpPr>
        <p:spPr>
          <a:xfrm>
            <a:off x="3253283" y="2382149"/>
            <a:ext cx="1897558" cy="4197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Click button</a:t>
            </a:r>
          </a:p>
        </p:txBody>
      </p:sp>
    </p:spTree>
    <p:extLst>
      <p:ext uri="{BB962C8B-B14F-4D97-AF65-F5344CB8AC3E}">
        <p14:creationId xmlns:p14="http://schemas.microsoft.com/office/powerpoint/2010/main" val="143361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29349-5B71-461C-800C-2B2EDA7F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Upload floor plan on the floor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0E9E09-4267-48B3-9C40-FB0F692BA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6527" y="1119234"/>
            <a:ext cx="4965473" cy="552603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D430127-F1C6-4197-9FD7-99749C1C3D72}"/>
              </a:ext>
            </a:extLst>
          </p:cNvPr>
          <p:cNvSpPr/>
          <p:nvPr/>
        </p:nvSpPr>
        <p:spPr>
          <a:xfrm>
            <a:off x="6774868" y="3159586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B3BA3A-3DD2-4DF3-B884-A67A1E973F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8086" y="1127275"/>
            <a:ext cx="2634216" cy="288246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133469E-6D2A-4390-BE1F-B8CC79927ACC}"/>
              </a:ext>
            </a:extLst>
          </p:cNvPr>
          <p:cNvSpPr/>
          <p:nvPr/>
        </p:nvSpPr>
        <p:spPr>
          <a:xfrm>
            <a:off x="3880869" y="3183706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1C3145-48D9-481F-BD75-CE10E34F4B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19234"/>
            <a:ext cx="4137891" cy="55340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AC13C0A-8A4B-463F-BE4A-A6B2A0D2345B}"/>
              </a:ext>
            </a:extLst>
          </p:cNvPr>
          <p:cNvSpPr/>
          <p:nvPr/>
        </p:nvSpPr>
        <p:spPr>
          <a:xfrm>
            <a:off x="129540" y="2456178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18B2E4-54E4-4948-B0CC-2E2BB8213CCE}"/>
              </a:ext>
            </a:extLst>
          </p:cNvPr>
          <p:cNvSpPr/>
          <p:nvPr/>
        </p:nvSpPr>
        <p:spPr>
          <a:xfrm>
            <a:off x="599578" y="4515887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8C484A-BD39-41AC-B8F4-0F21C56885EF}"/>
              </a:ext>
            </a:extLst>
          </p:cNvPr>
          <p:cNvSpPr/>
          <p:nvPr/>
        </p:nvSpPr>
        <p:spPr>
          <a:xfrm>
            <a:off x="89534" y="4698767"/>
            <a:ext cx="1222029" cy="26115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620E2-A536-4964-8421-A4B098B5C7DA}"/>
              </a:ext>
            </a:extLst>
          </p:cNvPr>
          <p:cNvSpPr/>
          <p:nvPr/>
        </p:nvSpPr>
        <p:spPr>
          <a:xfrm>
            <a:off x="761999" y="2383322"/>
            <a:ext cx="2115127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Select floor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D688CB-F0CA-4BEB-BD5C-91DA2675B196}"/>
              </a:ext>
            </a:extLst>
          </p:cNvPr>
          <p:cNvSpPr/>
          <p:nvPr/>
        </p:nvSpPr>
        <p:spPr>
          <a:xfrm>
            <a:off x="1186872" y="4088995"/>
            <a:ext cx="2386838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Select canvas tab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B282C3-4DCA-434C-B49E-6D06E6E51919}"/>
              </a:ext>
            </a:extLst>
          </p:cNvPr>
          <p:cNvSpPr/>
          <p:nvPr/>
        </p:nvSpPr>
        <p:spPr>
          <a:xfrm>
            <a:off x="1412868" y="4698767"/>
            <a:ext cx="3477913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Click Upload floor plan button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6797DC-ACD8-4E7A-9D38-15785397B099}"/>
              </a:ext>
            </a:extLst>
          </p:cNvPr>
          <p:cNvSpPr/>
          <p:nvPr/>
        </p:nvSpPr>
        <p:spPr>
          <a:xfrm>
            <a:off x="4647897" y="2504623"/>
            <a:ext cx="2524600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Choose floor plan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75B6DA-486F-44FB-9092-B5FB2053DA06}"/>
              </a:ext>
            </a:extLst>
          </p:cNvPr>
          <p:cNvSpPr/>
          <p:nvPr/>
        </p:nvSpPr>
        <p:spPr>
          <a:xfrm>
            <a:off x="5722155" y="1476220"/>
            <a:ext cx="942109" cy="942109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直線コネクタ 4">
            <a:extLst>
              <a:ext uri="{FF2B5EF4-FFF2-40B4-BE49-F238E27FC236}">
                <a16:creationId xmlns:a16="http://schemas.microsoft.com/office/drawing/2014/main" id="{0C6AD2A9-2BC3-4550-92F9-E681D1EAE2AE}"/>
              </a:ext>
            </a:extLst>
          </p:cNvPr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101855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노랑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Arial-맑은고딕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819</Words>
  <Application>Microsoft Office PowerPoint</Application>
  <PresentationFormat>와이드스크린</PresentationFormat>
  <Paragraphs>152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Arial Unicode MS</vt:lpstr>
      <vt:lpstr>맑은 고딕</vt:lpstr>
      <vt:lpstr>Arial</vt:lpstr>
      <vt:lpstr>Century Gothic</vt:lpstr>
      <vt:lpstr>디자인 사용자 지정</vt:lpstr>
      <vt:lpstr>PowerPoint 프레젠테이션</vt:lpstr>
      <vt:lpstr>PowerPoint 프레젠테이션</vt:lpstr>
      <vt:lpstr>PowerPoint 프레젠테이션</vt:lpstr>
      <vt:lpstr>InEditor</vt:lpstr>
      <vt:lpstr>InFactory</vt:lpstr>
      <vt:lpstr>InViewer</vt:lpstr>
      <vt:lpstr>PowerPoint 프레젠테이션</vt:lpstr>
      <vt:lpstr>Add two new floor</vt:lpstr>
      <vt:lpstr>Upload floor plan on the floor</vt:lpstr>
      <vt:lpstr>Set floor properties - 1</vt:lpstr>
      <vt:lpstr>Set floor properties - 2</vt:lpstr>
      <vt:lpstr>Cell – 1 : create new cell</vt:lpstr>
      <vt:lpstr>Cell – 2 : modify cell geometry</vt:lpstr>
      <vt:lpstr>Check the current status in InVeiwer</vt:lpstr>
      <vt:lpstr>CellSpaceBoundary</vt:lpstr>
      <vt:lpstr>Transition - 1 : create new transition</vt:lpstr>
      <vt:lpstr>Transition - 2 : modify geometry</vt:lpstr>
      <vt:lpstr>Set properties</vt:lpstr>
      <vt:lpstr>Connect floors - 1</vt:lpstr>
      <vt:lpstr>Connect floors - 2</vt:lpstr>
      <vt:lpstr>Summary</vt:lpstr>
      <vt:lpstr>PowerPoint 프레젠테이션</vt:lpstr>
      <vt:lpstr>Export to IndoorGML - 1</vt:lpstr>
      <vt:lpstr>Export to IndoorGML - 2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bella</dc:creator>
  <cp:lastModifiedBy>Suhee Jeang</cp:lastModifiedBy>
  <cp:revision>59</cp:revision>
  <dcterms:created xsi:type="dcterms:W3CDTF">2018-08-02T00:16:13Z</dcterms:created>
  <dcterms:modified xsi:type="dcterms:W3CDTF">2018-12-10T02:42:07Z</dcterms:modified>
</cp:coreProperties>
</file>